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4" r:id="rId1"/>
  </p:sldMasterIdLst>
  <p:notesMasterIdLst>
    <p:notesMasterId r:id="rId55"/>
  </p:notesMasterIdLst>
  <p:sldIdLst>
    <p:sldId id="256" r:id="rId2"/>
    <p:sldId id="349" r:id="rId3"/>
    <p:sldId id="272" r:id="rId4"/>
    <p:sldId id="265" r:id="rId5"/>
    <p:sldId id="359" r:id="rId6"/>
    <p:sldId id="267" r:id="rId7"/>
    <p:sldId id="269" r:id="rId8"/>
    <p:sldId id="266" r:id="rId9"/>
    <p:sldId id="270" r:id="rId10"/>
    <p:sldId id="259" r:id="rId11"/>
    <p:sldId id="341" r:id="rId12"/>
    <p:sldId id="343" r:id="rId13"/>
    <p:sldId id="274" r:id="rId14"/>
    <p:sldId id="321" r:id="rId15"/>
    <p:sldId id="323" r:id="rId16"/>
    <p:sldId id="324" r:id="rId17"/>
    <p:sldId id="335" r:id="rId18"/>
    <p:sldId id="364" r:id="rId19"/>
    <p:sldId id="352" r:id="rId20"/>
    <p:sldId id="273" r:id="rId21"/>
    <p:sldId id="360" r:id="rId22"/>
    <p:sldId id="358" r:id="rId23"/>
    <p:sldId id="351" r:id="rId24"/>
    <p:sldId id="354" r:id="rId25"/>
    <p:sldId id="348" r:id="rId26"/>
    <p:sldId id="355" r:id="rId27"/>
    <p:sldId id="361" r:id="rId28"/>
    <p:sldId id="280" r:id="rId29"/>
    <p:sldId id="279" r:id="rId30"/>
    <p:sldId id="282" r:id="rId31"/>
    <p:sldId id="289" r:id="rId32"/>
    <p:sldId id="362" r:id="rId33"/>
    <p:sldId id="327" r:id="rId34"/>
    <p:sldId id="337" r:id="rId35"/>
    <p:sldId id="331" r:id="rId36"/>
    <p:sldId id="363" r:id="rId37"/>
    <p:sldId id="326" r:id="rId38"/>
    <p:sldId id="332" r:id="rId39"/>
    <p:sldId id="325" r:id="rId40"/>
    <p:sldId id="333" r:id="rId41"/>
    <p:sldId id="339" r:id="rId42"/>
    <p:sldId id="334" r:id="rId43"/>
    <p:sldId id="340" r:id="rId44"/>
    <p:sldId id="356" r:id="rId45"/>
    <p:sldId id="357" r:id="rId46"/>
    <p:sldId id="338" r:id="rId47"/>
    <p:sldId id="262" r:id="rId48"/>
    <p:sldId id="263" r:id="rId49"/>
    <p:sldId id="264" r:id="rId50"/>
    <p:sldId id="271" r:id="rId51"/>
    <p:sldId id="336" r:id="rId52"/>
    <p:sldId id="328" r:id="rId53"/>
    <p:sldId id="329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0057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240" y="-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ableStyles" Target="tableStyle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esProps" Target="presProps.xml"/><Relationship Id="rId59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interSettings" Target="printerSettings/printerSettings1.bin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648A5-CEA4-6640-8E46-FF029B63B24E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5408-E101-7F41-ADC4-CA6CB66C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24633A-2921-3C4E-AF3D-57CD03205262}" type="slidenum">
              <a:rPr lang="en-US"/>
              <a:pPr/>
              <a:t>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7C8AA2-9135-804D-B70B-EBF18632893D}" type="slidenum">
              <a:rPr lang="en-US"/>
              <a:pPr/>
              <a:t>7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E54CC-42E9-4F4C-925C-0EEA3EB5FC33}" type="slidenum">
              <a:rPr lang="en-US"/>
              <a:pPr/>
              <a:t>15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5F8D-CD43-4A9E-BE98-9520D16006D7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C9A58-1FC0-4B24-AA0A-D028CBFDA447}" type="slidenum">
              <a:rPr lang="en-US"/>
              <a:pPr/>
              <a:t>39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E28582-85D4-0A4B-A454-6AAA523D6005}" type="slidenum">
              <a:rPr lang="en-US"/>
              <a:pPr/>
              <a:t>47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23E438-30B6-2A4F-93D1-AA555FFDA16C}" type="slidenum">
              <a:rPr lang="en-US"/>
              <a:pPr/>
              <a:t>48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B0B9F2-1B72-5B42-9BEE-2804B57510C5}" type="slidenum">
              <a:rPr lang="en-US"/>
              <a:pPr/>
              <a:t>49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India Feb.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2337F-95E6-3545-9C77-C9259ECF8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EF2D09-52E6-4B4E-B37E-85ADB7A91F24}" type="datetimeFigureOut">
              <a:rPr lang="en-US" smtClean="0"/>
              <a:pPr/>
              <a:t>3/1/12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3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3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eutils/elink.fcgi?dbfrom=pubmed&amp;retmode=ref&amp;cmd=prlinks&amp;id=1893066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ncbi.nlm.nih.gov/pubmed?term=%22Kowal%20L%22%5BAuthor%5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12765542" TargetMode="External"/><Relationship Id="rId3" Type="http://schemas.openxmlformats.org/officeDocument/2006/relationships/hyperlink" Target="http://www.ncbi.nlm.nih.gov/pubmed?term=%22Sutherland%20S%22%5BAuthor%5D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1" Type="http://schemas.openxmlformats.org/officeDocument/2006/relationships/video" Target="file://localhost/lionelkowal/Shared/Users/lionelkowal/Desktop/Lionel/LK%20COMPUTER1/Will.Tell.Duanes%3Fwmv.wmv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43936"/>
            <a:ext cx="6172200" cy="1894362"/>
          </a:xfrm>
        </p:spPr>
        <p:txBody>
          <a:bodyPr>
            <a:noAutofit/>
          </a:bodyPr>
          <a:lstStyle/>
          <a:p>
            <a:r>
              <a:rPr lang="en-US" sz="4800" dirty="0" smtClean="0"/>
              <a:t>Cataract surgery and diplopia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>Auckland 2012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Lionel Kowal</a:t>
            </a:r>
          </a:p>
          <a:p>
            <a:r>
              <a:rPr lang="en-US" dirty="0" smtClean="0"/>
              <a:t>RVEEH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 smtClean="0"/>
              <a:t>EOM </a:t>
            </a:r>
            <a:r>
              <a:rPr lang="en-US" sz="2667" dirty="0" err="1" smtClean="0"/>
              <a:t>Marcaine</a:t>
            </a:r>
            <a:r>
              <a:rPr lang="en-US" sz="2667" dirty="0" smtClean="0"/>
              <a:t> toxicity: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b="1" dirty="0" smtClean="0"/>
              <a:t>New Application: increase the strength of the </a:t>
            </a:r>
            <a:r>
              <a:rPr lang="en-US" sz="2667" b="1" dirty="0" err="1" smtClean="0"/>
              <a:t>underacting</a:t>
            </a:r>
            <a:r>
              <a:rPr lang="en-US" sz="2667" b="1" dirty="0" smtClean="0"/>
              <a:t> muscle in strabismus </a:t>
            </a:r>
            <a:endParaRPr lang="en-US" sz="2667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95" u="sng" dirty="0" smtClean="0">
                <a:cs typeface="MS PGothic" pitchFamily="34" charset="-128"/>
              </a:rPr>
              <a:t>Injection of Eye Muscles to Treat Strabismus</a:t>
            </a:r>
          </a:p>
          <a:p>
            <a:r>
              <a:rPr lang="en-US" sz="2595" dirty="0" smtClean="0">
                <a:cs typeface="MS PGothic" pitchFamily="34" charset="-128"/>
              </a:rPr>
              <a:t>Alan B Scott, </a:t>
            </a:r>
            <a:r>
              <a:rPr lang="en-US" sz="1514" dirty="0" smtClean="0">
                <a:cs typeface="MS PGothic" pitchFamily="34" charset="-128"/>
              </a:rPr>
              <a:t>Smith-</a:t>
            </a:r>
            <a:r>
              <a:rPr lang="en-US" sz="1514" dirty="0" err="1" smtClean="0">
                <a:cs typeface="MS PGothic" pitchFamily="34" charset="-128"/>
              </a:rPr>
              <a:t>Kettlewell</a:t>
            </a:r>
            <a:r>
              <a:rPr lang="en-US" sz="1514" dirty="0" smtClean="0">
                <a:cs typeface="MS PGothic" pitchFamily="34" charset="-128"/>
              </a:rPr>
              <a:t> Institute, San Francisco</a:t>
            </a:r>
            <a:endParaRPr lang="en-US" sz="2595" dirty="0" smtClean="0">
              <a:cs typeface="MS PGothic" pitchFamily="34" charset="-128"/>
            </a:endParaRPr>
          </a:p>
          <a:p>
            <a:pPr>
              <a:buNone/>
            </a:pPr>
            <a:r>
              <a:rPr lang="en-US" sz="2000" dirty="0" smtClean="0">
                <a:cs typeface="MS PGothic" pitchFamily="34" charset="-128"/>
              </a:rPr>
              <a:t>e.g. Medial rectus in consecutive XT, Lateral rectus in ET</a:t>
            </a:r>
          </a:p>
          <a:p>
            <a:endParaRPr lang="en-US" dirty="0" smtClean="0">
              <a:cs typeface="MS PGothic" pitchFamily="34" charset="-128"/>
            </a:endParaRPr>
          </a:p>
          <a:p>
            <a:endParaRPr lang="en-US" sz="2000" dirty="0" smtClean="0">
              <a:cs typeface="MS PGothic" pitchFamily="34" charset="-128"/>
            </a:endParaRPr>
          </a:p>
          <a:p>
            <a:pPr>
              <a:buNone/>
            </a:pPr>
            <a:r>
              <a:rPr lang="en-US" sz="2800" i="1" u="sng" dirty="0" smtClean="0">
                <a:cs typeface="MS PGothic" pitchFamily="34" charset="-128"/>
              </a:rPr>
              <a:t>Off-label use of </a:t>
            </a:r>
            <a:r>
              <a:rPr lang="en-US" sz="2800" i="1" u="sng" dirty="0" err="1" smtClean="0">
                <a:cs typeface="MS PGothic" pitchFamily="34" charset="-128"/>
              </a:rPr>
              <a:t>bupivacaine</a:t>
            </a:r>
            <a:r>
              <a:rPr lang="en-US" sz="2800" i="1" u="sng" dirty="0" smtClean="0">
                <a:cs typeface="MS PGothic" pitchFamily="34" charset="-128"/>
              </a:rPr>
              <a:t> (BP)</a:t>
            </a:r>
          </a:p>
          <a:p>
            <a:r>
              <a:rPr lang="en-US" sz="2800" dirty="0" smtClean="0">
                <a:cs typeface="MS PGothic" pitchFamily="34" charset="-128"/>
              </a:rPr>
              <a:t>		NIH Grant - R01 EY018633</a:t>
            </a:r>
          </a:p>
          <a:p>
            <a:r>
              <a:rPr lang="en-US" sz="2800" dirty="0" smtClean="0">
                <a:cs typeface="MS PGothic" pitchFamily="34" charset="-128"/>
              </a:rPr>
              <a:t>		Patent - US # 11/867,532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New’ reasons : Normal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or near- normal muscle function: usually ≥1 ‘minor’ stresses on sensory &amp; motor  fusion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 Rectus contracture after </a:t>
                      </a:r>
                      <a:r>
                        <a:rPr lang="en-US" dirty="0" err="1" smtClean="0"/>
                        <a:t>Marcaine</a:t>
                      </a:r>
                      <a:r>
                        <a:rPr lang="en-US" dirty="0" smtClean="0"/>
                        <a:t> damage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Anisometropia: Monovision &amp; Aniseikonia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Metamorphopsia 2ary to macular disease </a:t>
                      </a:r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sensory issues:</a:t>
                      </a:r>
                      <a:r>
                        <a:rPr lang="en-US" baseline="0" dirty="0" smtClean="0"/>
                        <a:t> Big contrast differences, large field defects.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 very important Qs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dirty="0" smtClean="0"/>
              <a:t>1. How much anisometropia is it safe to surgically </a:t>
            </a:r>
            <a:r>
              <a:rPr lang="en-US" sz="4000" b="1" dirty="0" smtClean="0"/>
              <a:t>reduce</a:t>
            </a:r>
            <a:r>
              <a:rPr lang="en-US" sz="4000" dirty="0" smtClean="0"/>
              <a:t> to try produce glasses independence?</a:t>
            </a:r>
          </a:p>
          <a:p>
            <a:r>
              <a:rPr lang="en-US" sz="4000" dirty="0" smtClean="0"/>
              <a:t>No data</a:t>
            </a:r>
          </a:p>
          <a:p>
            <a:pPr>
              <a:buNone/>
            </a:pPr>
            <a:r>
              <a:rPr lang="en-US" sz="4000" dirty="0" smtClean="0"/>
              <a:t>2. How much anisometropia is it safe to surgically </a:t>
            </a:r>
            <a:r>
              <a:rPr lang="en-US" sz="4000" b="1" dirty="0" smtClean="0"/>
              <a:t>introduce</a:t>
            </a:r>
            <a:r>
              <a:rPr lang="en-US" sz="4000" dirty="0" smtClean="0"/>
              <a:t> in order to give monovision MV?</a:t>
            </a:r>
          </a:p>
          <a:p>
            <a:r>
              <a:rPr lang="en-US" sz="4000" dirty="0" smtClean="0"/>
              <a:t>Some data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Case 1: </a:t>
            </a:r>
            <a:r>
              <a:rPr lang="en-US" sz="3600" dirty="0" smtClean="0"/>
              <a:t>reducing </a:t>
            </a:r>
            <a:r>
              <a:rPr lang="en-US" sz="3600" dirty="0" err="1" smtClean="0"/>
              <a:t>aniseikona</a:t>
            </a:r>
            <a:r>
              <a:rPr lang="en-US" sz="3600" dirty="0" smtClean="0"/>
              <a:t>   - “sensible” cataract surgery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161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56 yo Dr for R </a:t>
            </a:r>
            <a:r>
              <a:rPr lang="en-US" dirty="0" err="1" smtClean="0"/>
              <a:t>phaco</a:t>
            </a:r>
            <a:r>
              <a:rPr lang="en-US" dirty="0" smtClean="0"/>
              <a:t>/IOL</a:t>
            </a:r>
          </a:p>
          <a:p>
            <a:r>
              <a:rPr lang="en-US" dirty="0" smtClean="0"/>
              <a:t>Pre-op refractions (SE)</a:t>
            </a:r>
          </a:p>
          <a:p>
            <a:r>
              <a:rPr lang="en-US" b="1" dirty="0" smtClean="0"/>
              <a:t>R -8 D	     		L -2.5 D</a:t>
            </a:r>
          </a:p>
          <a:p>
            <a:r>
              <a:rPr lang="en-US" dirty="0" smtClean="0"/>
              <a:t>Post-op refractions (SE)</a:t>
            </a:r>
          </a:p>
          <a:p>
            <a:r>
              <a:rPr lang="en-US" b="1" dirty="0" smtClean="0"/>
              <a:t>R +0.25 D  (6/8) L -2.5 D (6/6)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&amp; CONSTANT DIPLOPIA</a:t>
            </a:r>
          </a:p>
          <a:p>
            <a:r>
              <a:rPr lang="en-US" dirty="0" smtClean="0"/>
              <a:t>PCT = XT 8 ∆, LHT 8 ∆</a:t>
            </a:r>
          </a:p>
          <a:p>
            <a:pPr>
              <a:buNone/>
            </a:pPr>
            <a:r>
              <a:rPr lang="en-US" dirty="0" smtClean="0"/>
              <a:t>Presumably this was all asymptomatic phoria before cataract surgery</a:t>
            </a:r>
          </a:p>
          <a:p>
            <a:endParaRPr lang="en-A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Caught “Knapping”? 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b="1" dirty="0" smtClean="0">
                <a:solidFill>
                  <a:srgbClr val="FF0000"/>
                </a:solidFill>
              </a:rPr>
              <a:t>Axial anisometropia doesn’t </a:t>
            </a:r>
            <a:r>
              <a:rPr lang="en-US" sz="1556" b="1" dirty="0" err="1" smtClean="0">
                <a:solidFill>
                  <a:srgbClr val="FF0000"/>
                </a:solidFill>
              </a:rPr>
              <a:t>usu</a:t>
            </a:r>
            <a:r>
              <a:rPr lang="en-US" sz="2222" b="1" dirty="0" smtClean="0">
                <a:solidFill>
                  <a:srgbClr val="FF0000"/>
                </a:solidFill>
              </a:rPr>
              <a:t> cause  aniseikonia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If </a:t>
            </a:r>
            <a:r>
              <a:rPr lang="en-US" b="1" i="1" dirty="0" smtClean="0"/>
              <a:t>Axial</a:t>
            </a:r>
            <a:r>
              <a:rPr lang="en-US" b="1" dirty="0" smtClean="0"/>
              <a:t> anisometropia is converted to </a:t>
            </a:r>
            <a:r>
              <a:rPr lang="en-US" b="1" i="1" dirty="0" err="1" smtClean="0"/>
              <a:t>Lenticular</a:t>
            </a:r>
            <a:r>
              <a:rPr lang="en-US" b="1" dirty="0" smtClean="0"/>
              <a:t> anisometropia,  then aniseikonia is to be </a:t>
            </a:r>
            <a:r>
              <a:rPr lang="en-US" b="1" i="1" dirty="0" smtClean="0"/>
              <a:t>expected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Aniseikonia impairs motor &amp; sensory fusion and will predispose to diplopia </a:t>
            </a:r>
            <a:r>
              <a:rPr lang="en-US" sz="2162" dirty="0" smtClean="0"/>
              <a:t>[</a:t>
            </a:r>
            <a:r>
              <a:rPr lang="en-US" sz="2162" dirty="0" err="1" smtClean="0"/>
              <a:t>esp</a:t>
            </a:r>
            <a:r>
              <a:rPr lang="en-US" sz="2162" dirty="0" smtClean="0"/>
              <a:t> if there is also a (hitherto) trivial motor phoria]</a:t>
            </a:r>
            <a:endParaRPr lang="en-US" dirty="0" smtClean="0"/>
          </a:p>
          <a:p>
            <a:r>
              <a:rPr lang="en-US" dirty="0" smtClean="0"/>
              <a:t>Axial lengths :  R 29.48 mm	L 26.75 mm</a:t>
            </a:r>
          </a:p>
          <a:p>
            <a:r>
              <a:rPr lang="en-US" dirty="0" smtClean="0"/>
              <a:t>Now has </a:t>
            </a:r>
            <a:r>
              <a:rPr lang="en-US" b="1" dirty="0" smtClean="0"/>
              <a:t>13% R </a:t>
            </a:r>
            <a:r>
              <a:rPr lang="en-US" b="1" dirty="0" err="1" smtClean="0"/>
              <a:t>macropsia</a:t>
            </a:r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Likely to have been anticipated by pre-op CL testing</a:t>
            </a:r>
          </a:p>
          <a:p>
            <a:r>
              <a:rPr lang="en-US" dirty="0" smtClean="0"/>
              <a:t>Galilean system has resolved diplopia by </a:t>
            </a:r>
            <a:r>
              <a:rPr lang="en-US" dirty="0" err="1" smtClean="0"/>
              <a:t>minimising</a:t>
            </a:r>
            <a:r>
              <a:rPr lang="en-US" dirty="0" smtClean="0"/>
              <a:t> RE image : + CL [start +1.50, with equivalent -  to spectacle lens</a:t>
            </a:r>
          </a:p>
          <a:p>
            <a:r>
              <a:rPr lang="en-US" dirty="0" smtClean="0"/>
              <a:t>Opposite optical arrangement to LE</a:t>
            </a:r>
          </a:p>
          <a:p>
            <a:r>
              <a:rPr lang="en-US" dirty="0" smtClean="0"/>
              <a:t>Trial / error, or use Aniseikonia Inspector ©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946" i="1" dirty="0" smtClean="0"/>
              <a:t>*Thank you Logan Mitchell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asu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0042"/>
            <a:ext cx="7603653" cy="5857916"/>
          </a:xfrm>
          <a:prstGeom prst="rect">
            <a:avLst/>
          </a:prstGeom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500826" y="5173554"/>
            <a:ext cx="2417763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Also check with BD</a:t>
            </a:r>
          </a:p>
          <a:p>
            <a:r>
              <a:rPr lang="en-US" dirty="0">
                <a:solidFill>
                  <a:schemeClr val="bg1"/>
                </a:solidFill>
              </a:rPr>
              <a:t>prism in front of other </a:t>
            </a:r>
          </a:p>
          <a:p>
            <a:r>
              <a:rPr lang="en-US" dirty="0">
                <a:solidFill>
                  <a:schemeClr val="bg1"/>
                </a:solidFill>
              </a:rPr>
              <a:t>eye - prisms can also</a:t>
            </a:r>
          </a:p>
          <a:p>
            <a:r>
              <a:rPr lang="en-US" dirty="0">
                <a:solidFill>
                  <a:schemeClr val="bg1"/>
                </a:solidFill>
              </a:rPr>
              <a:t>cause magnification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42844" y="0"/>
            <a:ext cx="6006773" cy="31393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DETECTING &amp; MEASURING ANISEIKONIA 1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Look @ 6/60 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Which </a:t>
            </a:r>
            <a:r>
              <a:rPr lang="en-US" dirty="0">
                <a:solidFill>
                  <a:schemeClr val="bg1"/>
                </a:solidFill>
              </a:rPr>
              <a:t>one is </a:t>
            </a:r>
            <a:r>
              <a:rPr lang="en-US" dirty="0" smtClean="0">
                <a:solidFill>
                  <a:schemeClr val="bg1"/>
                </a:solidFill>
              </a:rPr>
              <a:t>bigger? BDΔR, R sees higher image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</a:t>
            </a:r>
            <a:r>
              <a:rPr lang="en-US" dirty="0">
                <a:solidFill>
                  <a:schemeClr val="bg1"/>
                </a:solidFill>
              </a:rPr>
              <a:t>it look like an ‘E’ should</a:t>
            </a:r>
            <a:r>
              <a:rPr lang="en-US" dirty="0" smtClean="0">
                <a:solidFill>
                  <a:schemeClr val="bg1"/>
                </a:solidFill>
              </a:rPr>
              <a:t>? [metamorphopsia]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chemeClr val="bg1"/>
                </a:solidFill>
              </a:rPr>
              <a:t>the ‘</a:t>
            </a:r>
            <a:r>
              <a:rPr lang="en-US" dirty="0" smtClean="0">
                <a:solidFill>
                  <a:schemeClr val="bg1"/>
                </a:solidFill>
              </a:rPr>
              <a:t>E’ tilted</a:t>
            </a:r>
            <a:r>
              <a:rPr lang="en-US" dirty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[detect torsion]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a bar of the ‘E’ is worth 20%, how much bigger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97" y="217466"/>
            <a:ext cx="8162925" cy="1142983"/>
          </a:xfrm>
        </p:spPr>
        <p:txBody>
          <a:bodyPr>
            <a:normAutofit fontScale="90000"/>
          </a:bodyPr>
          <a:lstStyle/>
          <a:p>
            <a:r>
              <a:rPr lang="en-US" sz="2667" b="1" dirty="0" smtClean="0"/>
              <a:t>MEASURING ANISEIKONIA 2: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AWAYA’S NEW ANISEIKONIA TEST  (NAT)</a:t>
            </a:r>
            <a:endParaRPr lang="en-US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Awaya te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339"/>
            <a:ext cx="9144032" cy="5539685"/>
          </a:xfrm>
          <a:prstGeom prst="rect">
            <a:avLst/>
          </a:prstGeom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4282" y="4929198"/>
            <a:ext cx="4378325" cy="17543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R-G glasses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Find </a:t>
            </a:r>
            <a:r>
              <a:rPr lang="en-US" dirty="0">
                <a:solidFill>
                  <a:schemeClr val="bg1"/>
                </a:solidFill>
              </a:rPr>
              <a:t>the pair of </a:t>
            </a:r>
            <a:r>
              <a:rPr lang="en-US" dirty="0" smtClean="0">
                <a:solidFill>
                  <a:schemeClr val="bg1"/>
                </a:solidFill>
              </a:rPr>
              <a:t>semi-circles </a:t>
            </a:r>
            <a:r>
              <a:rPr lang="en-US" dirty="0">
                <a:solidFill>
                  <a:schemeClr val="bg1"/>
                </a:solidFill>
              </a:rPr>
              <a:t>where the difference in </a:t>
            </a:r>
            <a:r>
              <a:rPr lang="en-US" dirty="0" smtClean="0">
                <a:solidFill>
                  <a:schemeClr val="bg1"/>
                </a:solidFill>
              </a:rPr>
              <a:t>size compensates </a:t>
            </a:r>
            <a:r>
              <a:rPr lang="en-US" dirty="0">
                <a:solidFill>
                  <a:schemeClr val="bg1"/>
                </a:solidFill>
              </a:rPr>
              <a:t>for the patient’s </a:t>
            </a:r>
            <a:r>
              <a:rPr lang="en-US" dirty="0" err="1">
                <a:solidFill>
                  <a:schemeClr val="bg1"/>
                </a:solidFill>
              </a:rPr>
              <a:t>aniseikonia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ANISEIKONIA 3</a:t>
            </a:r>
            <a:br>
              <a:rPr lang="en-US" dirty="0" smtClean="0"/>
            </a:br>
            <a:r>
              <a:rPr lang="en-US" dirty="0" smtClean="0"/>
              <a:t>most ‘real life’ way:   </a:t>
            </a:r>
            <a:br>
              <a:rPr lang="en-US" dirty="0" smtClean="0"/>
            </a:br>
            <a:r>
              <a:rPr lang="en-US" dirty="0" smtClean="0"/>
              <a:t>SIZE LENSES up to ±13%</a:t>
            </a:r>
            <a:endParaRPr lang="en-US" dirty="0"/>
          </a:p>
        </p:txBody>
      </p:sp>
      <p:pic>
        <p:nvPicPr>
          <p:cNvPr id="4" name="Content Placeholder 3" descr="Sizelen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459" r="-74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arrett1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24036" b="-124036"/>
          <a:stretch>
            <a:fillRect/>
          </a:stretch>
        </p:blipFill>
        <p:spPr>
          <a:xfrm>
            <a:off x="457200" y="-1767500"/>
            <a:ext cx="7467600" cy="4873752"/>
          </a:xfrm>
        </p:spPr>
      </p:pic>
      <p:pic>
        <p:nvPicPr>
          <p:cNvPr id="5" name="Picture 4" descr="barrett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50" y="1377406"/>
            <a:ext cx="4330700" cy="21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376" y="1766502"/>
            <a:ext cx="717442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 pts</a:t>
            </a:r>
          </a:p>
          <a:p>
            <a:r>
              <a:rPr lang="en-US" dirty="0" smtClean="0"/>
              <a:t>Target refraction for 2</a:t>
            </a:r>
            <a:r>
              <a:rPr lang="en-US" baseline="30000" dirty="0" smtClean="0"/>
              <a:t>nd</a:t>
            </a:r>
            <a:r>
              <a:rPr lang="en-US" dirty="0" smtClean="0"/>
              <a:t> eye -1 to -1.5</a:t>
            </a:r>
          </a:p>
          <a:p>
            <a:r>
              <a:rPr lang="en-US" b="1" dirty="0" smtClean="0"/>
              <a:t>Mean introduced anisometropia 1.16 DS</a:t>
            </a:r>
          </a:p>
          <a:p>
            <a:r>
              <a:rPr lang="en-US" dirty="0" smtClean="0"/>
              <a:t>Ignored all the usual ‘Dominant’ wisdoms</a:t>
            </a:r>
          </a:p>
          <a:p>
            <a:r>
              <a:rPr lang="en-US" dirty="0" smtClean="0"/>
              <a:t>STEREO: </a:t>
            </a:r>
          </a:p>
          <a:p>
            <a:r>
              <a:rPr lang="en-US" dirty="0" smtClean="0"/>
              <a:t>Mean 176”, median 70”, range 40-800. Authors considered this normal. </a:t>
            </a:r>
          </a:p>
          <a:p>
            <a:r>
              <a:rPr lang="en-US" dirty="0" smtClean="0"/>
              <a:t>GLASSES INDEPENDENCE:</a:t>
            </a:r>
          </a:p>
          <a:p>
            <a:r>
              <a:rPr lang="en-US" dirty="0" smtClean="0"/>
              <a:t>Scale 0 [independent, 27% ] to 10 [totally dependent, 4%]</a:t>
            </a:r>
          </a:p>
          <a:p>
            <a:r>
              <a:rPr lang="en-US" dirty="0" smtClean="0"/>
              <a:t>60%   0-2</a:t>
            </a:r>
          </a:p>
          <a:p>
            <a:r>
              <a:rPr lang="en-US" dirty="0" smtClean="0"/>
              <a:t>Mean score 2.7 for near, 1.6 for distance</a:t>
            </a:r>
          </a:p>
          <a:p>
            <a:endParaRPr lang="en-US" dirty="0" smtClean="0"/>
          </a:p>
          <a:p>
            <a:r>
              <a:rPr lang="en-US" dirty="0" smtClean="0"/>
              <a:t>No orthoptic measurements</a:t>
            </a:r>
          </a:p>
          <a:p>
            <a:r>
              <a:rPr lang="en-US" dirty="0" smtClean="0"/>
              <a:t>No unhappy pts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76500"/>
            <a:ext cx="7467600" cy="487375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12800" dirty="0" smtClean="0"/>
              <a:t>…success rate for CL-induced MV  varies from 50 – 76%</a:t>
            </a:r>
          </a:p>
          <a:p>
            <a:r>
              <a:rPr lang="en-US" sz="12800" dirty="0" smtClean="0"/>
              <a:t>…refractive surgery MV…. patient satisfaction rate ranging from 72-96%</a:t>
            </a:r>
          </a:p>
          <a:p>
            <a:endParaRPr lang="en-US" sz="12800" dirty="0" smtClean="0"/>
          </a:p>
          <a:p>
            <a:r>
              <a:rPr lang="en-US" sz="12800" dirty="0" smtClean="0"/>
              <a:t>…a significant rate of non- success</a:t>
            </a:r>
          </a:p>
          <a:p>
            <a:endParaRPr lang="en-US" sz="12800" dirty="0"/>
          </a:p>
        </p:txBody>
      </p:sp>
      <p:pic>
        <p:nvPicPr>
          <p:cNvPr id="4" name="Picture 3" descr="MV. lasik.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88900"/>
            <a:ext cx="8699500" cy="218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3500" y="1968500"/>
            <a:ext cx="402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Amer</a:t>
            </a:r>
            <a:r>
              <a:rPr lang="en-US" dirty="0" smtClean="0"/>
              <a:t> J </a:t>
            </a:r>
            <a:r>
              <a:rPr lang="en-US" dirty="0" err="1" smtClean="0"/>
              <a:t>Ophthalmol</a:t>
            </a:r>
            <a:r>
              <a:rPr lang="en-US" dirty="0" smtClean="0"/>
              <a:t>    Sept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disclaimer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Everything in this talk is distorted by selection bias</a:t>
            </a:r>
          </a:p>
          <a:p>
            <a:pPr>
              <a:buNone/>
            </a:pPr>
            <a:r>
              <a:rPr lang="en-US" sz="3600" dirty="0" smtClean="0"/>
              <a:t> </a:t>
            </a:r>
          </a:p>
          <a:p>
            <a:r>
              <a:rPr lang="en-US" sz="3600" dirty="0" smtClean="0"/>
              <a:t>I don’t do cataract surgery &amp; don’t see the myriad of happy pts that are produced…I see a small Array of problem pts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Surgical / permanent  MV </a:t>
            </a:r>
            <a:br>
              <a:rPr lang="en-US" b="1" dirty="0" smtClean="0"/>
            </a:br>
            <a:r>
              <a:rPr lang="en-US" b="1" dirty="0" smtClean="0"/>
              <a:t>≠ intermittent / temporary MV  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3 month MV </a:t>
            </a:r>
            <a:r>
              <a:rPr lang="en-US" sz="1730" dirty="0" smtClean="0">
                <a:latin typeface="+mj-lt"/>
              </a:rPr>
              <a:t>[early PRK days] 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 smtClean="0"/>
              <a:t>1/50 pts  asymptomatic reduction in fusional reserve</a:t>
            </a:r>
          </a:p>
          <a:p>
            <a:endParaRPr lang="en-US" sz="3600" dirty="0" smtClean="0">
              <a:solidFill>
                <a:srgbClr val="000000"/>
              </a:solidFill>
              <a:ea typeface="Consolas"/>
              <a:cs typeface="Consolas"/>
            </a:endParaRPr>
          </a:p>
          <a:p>
            <a:pPr>
              <a:buNone/>
            </a:pP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White J. </a:t>
            </a:r>
            <a:r>
              <a:rPr lang="en-US" sz="105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Excimer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laser photorefractive keratectomy: the effect on binocular function. In </a:t>
            </a:r>
            <a:r>
              <a:rPr lang="en-US" sz="105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Spiritus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M ( Ed): Transactions, 24th Meeting, European </a:t>
            </a:r>
            <a:r>
              <a:rPr lang="en-US" sz="105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Strabismological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Association. Buren: </a:t>
            </a:r>
            <a:r>
              <a:rPr lang="en-US" sz="105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Acolus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Press, 1997; 252 – 56 </a:t>
            </a:r>
            <a:endParaRPr lang="en-US" sz="105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Surgical / permanent  MV </a:t>
            </a:r>
            <a:br>
              <a:rPr lang="en-US" b="1" dirty="0" smtClean="0"/>
            </a:br>
            <a:r>
              <a:rPr lang="en-US" b="1" dirty="0" smtClean="0"/>
              <a:t>≠ intermittent / temporary MV   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118 RS patients. 48 planned MV.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‘Abnormal binocular vision’ (ABV) in 11/48 (22%),  ≥1 of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Intermittent / persistent diplopia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Visual confusion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‘Binocular blur requiring occlusion to focus comfortably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’.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70 pts did not have MV, 2 had ABV (3%).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Average anisometropia in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13 pts with ABV: 1.90 DS 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105 pts with normal BV: </a:t>
            </a:r>
            <a:r>
              <a:rPr lang="en-US" dirty="0" smtClean="0">
                <a:solidFill>
                  <a:srgbClr val="000000"/>
                </a:solidFill>
                <a:ea typeface="Consolas"/>
                <a:cs typeface="Consolas"/>
              </a:rPr>
              <a:t>0.50 DS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&lt;0.001)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. </a:t>
            </a:r>
          </a:p>
          <a:p>
            <a:pPr>
              <a:buNone/>
            </a:pPr>
            <a:r>
              <a:rPr lang="en-US" sz="1000" dirty="0" smtClean="0">
                <a:latin typeface="+mj-lt"/>
              </a:rPr>
              <a:t>Kowal L, De Faber J, </a:t>
            </a:r>
            <a:r>
              <a:rPr lang="en-US" sz="1000" dirty="0" err="1" smtClean="0">
                <a:latin typeface="+mj-lt"/>
              </a:rPr>
              <a:t>Calcutt</a:t>
            </a:r>
            <a:r>
              <a:rPr lang="en-US" sz="1000" dirty="0" smtClean="0">
                <a:latin typeface="+mj-lt"/>
              </a:rPr>
              <a:t> C, Fawcett S. ‘Refractive surgery and strabismus’ (Workshop in ‘Progress in </a:t>
            </a:r>
            <a:r>
              <a:rPr lang="en-US" sz="1000" dirty="0" err="1" smtClean="0">
                <a:latin typeface="+mj-lt"/>
              </a:rPr>
              <a:t>Strabismology</a:t>
            </a:r>
            <a:r>
              <a:rPr lang="en-US" sz="1000" dirty="0" smtClean="0">
                <a:latin typeface="+mj-lt"/>
              </a:rPr>
              <a:t>’). </a:t>
            </a:r>
          </a:p>
          <a:p>
            <a:pPr>
              <a:buNone/>
            </a:pPr>
            <a:r>
              <a:rPr lang="en-US" sz="1000" dirty="0" smtClean="0">
                <a:latin typeface="+mj-lt"/>
              </a:rPr>
              <a:t>In: de Faber JT, ed. Proceedings of the 9th Meeting of the International </a:t>
            </a:r>
            <a:r>
              <a:rPr lang="en-US" sz="1000" dirty="0" err="1" smtClean="0">
                <a:latin typeface="+mj-lt"/>
              </a:rPr>
              <a:t>Strabismological</a:t>
            </a:r>
            <a:r>
              <a:rPr lang="en-US" sz="1000" dirty="0" smtClean="0">
                <a:latin typeface="+mj-lt"/>
              </a:rPr>
              <a:t> Association, Sydney, Australia. </a:t>
            </a:r>
            <a:endParaRPr lang="en-US" sz="9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Surgical / permanent  MV </a:t>
            </a:r>
            <a:br>
              <a:rPr lang="en-US" b="1" dirty="0" smtClean="0"/>
            </a:br>
            <a:r>
              <a:rPr lang="en-US" b="1" dirty="0" smtClean="0"/>
              <a:t>≠ intermittent / temporary MV      </a:t>
            </a:r>
            <a:r>
              <a:rPr lang="en-US" sz="2000" b="1" dirty="0" smtClean="0"/>
              <a:t>2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900" dirty="0" smtClean="0"/>
          </a:p>
          <a:p>
            <a:r>
              <a:rPr lang="en-US" sz="3027" dirty="0" smtClean="0"/>
              <a:t>3 pts with MV </a:t>
            </a:r>
            <a:r>
              <a:rPr lang="en-US" sz="3027" dirty="0" err="1" smtClean="0"/>
              <a:t>IOLs</a:t>
            </a:r>
            <a:r>
              <a:rPr lang="en-US" sz="3027" dirty="0" smtClean="0"/>
              <a:t> who developed ET with diplopia  ≥2 </a:t>
            </a:r>
            <a:r>
              <a:rPr lang="en-US" sz="3027" dirty="0" err="1" smtClean="0"/>
              <a:t>y</a:t>
            </a:r>
            <a:r>
              <a:rPr lang="en-US" sz="3027" dirty="0" smtClean="0"/>
              <a:t> after </a:t>
            </a:r>
            <a:r>
              <a:rPr lang="en-US" sz="3027" dirty="0" err="1" smtClean="0"/>
              <a:t>IOLs</a:t>
            </a:r>
            <a:endParaRPr lang="en-US" sz="3027" dirty="0" smtClean="0"/>
          </a:p>
          <a:p>
            <a:r>
              <a:rPr lang="en-US" sz="3027" b="1" dirty="0" smtClean="0"/>
              <a:t>Rx: </a:t>
            </a:r>
            <a:r>
              <a:rPr lang="en-US" sz="3027" dirty="0" smtClean="0"/>
              <a:t>Reverse the MV</a:t>
            </a:r>
          </a:p>
          <a:p>
            <a:endParaRPr lang="en-US" sz="3027" dirty="0" smtClean="0"/>
          </a:p>
          <a:p>
            <a:pPr>
              <a:buNone/>
            </a:pPr>
            <a:r>
              <a:rPr lang="en-US" sz="1400" i="1" dirty="0" smtClean="0"/>
              <a:t>Pollard et al  Am J </a:t>
            </a:r>
            <a:r>
              <a:rPr lang="en-US" sz="1400" i="1" dirty="0" err="1" smtClean="0"/>
              <a:t>Ophthal</a:t>
            </a:r>
            <a:r>
              <a:rPr lang="en-US" sz="1400" i="1" dirty="0" smtClean="0"/>
              <a:t> 2011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This paper also contained examples of CL MV causing delayed diplopia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AAO Preferred Practice Pattern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ASCRS survey (USA) </a:t>
            </a:r>
          </a:p>
          <a:p>
            <a:r>
              <a:rPr lang="en-US" dirty="0" smtClean="0"/>
              <a:t>2003: 86% of surgeons preferred MV, 13% preferred multifocal IOL </a:t>
            </a:r>
          </a:p>
          <a:p>
            <a:r>
              <a:rPr lang="en-US" dirty="0" smtClean="0"/>
              <a:t>2007:  MV 61% , multifocal IOL 17.5%. </a:t>
            </a:r>
          </a:p>
          <a:p>
            <a:pPr>
              <a:buNone/>
            </a:pPr>
            <a:r>
              <a:rPr lang="en-US" u="sng" dirty="0" smtClean="0"/>
              <a:t>New Zealand </a:t>
            </a:r>
          </a:p>
          <a:p>
            <a:r>
              <a:rPr lang="en-US" dirty="0" smtClean="0"/>
              <a:t>2004 : MV preferred by 81%. </a:t>
            </a:r>
          </a:p>
          <a:p>
            <a:r>
              <a:rPr lang="en-US" dirty="0" smtClean="0"/>
              <a:t>2007 : MV 50%, multifocal IOL 31%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Though decreasing, MV is still a  common surgical approach to spectacle independence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yenet.mv.2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2999" r="-42999"/>
          <a:stretch>
            <a:fillRect/>
          </a:stretch>
        </p:blipFill>
        <p:spPr>
          <a:xfrm>
            <a:off x="-1573836" y="3386138"/>
            <a:ext cx="10082836" cy="6580594"/>
          </a:xfrm>
        </p:spPr>
      </p:pic>
      <p:pic>
        <p:nvPicPr>
          <p:cNvPr id="5" name="Picture 4" descr="eyenet.MV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0"/>
            <a:ext cx="8773950" cy="289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anisometropia is it safe to: </a:t>
            </a:r>
            <a:br>
              <a:rPr lang="en-US" dirty="0" smtClean="0"/>
            </a:br>
            <a:r>
              <a:rPr lang="en-US" dirty="0" smtClean="0"/>
              <a:t>1. reduce?                 2. introduce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1. Evidence based: </a:t>
            </a:r>
          </a:p>
          <a:p>
            <a:pPr>
              <a:buNone/>
            </a:pPr>
            <a:r>
              <a:rPr lang="en-US" u="sng" dirty="0" smtClean="0"/>
              <a:t>Reduce</a:t>
            </a:r>
            <a:r>
              <a:rPr lang="en-US" dirty="0" smtClean="0"/>
              <a:t>: no evidence</a:t>
            </a:r>
          </a:p>
          <a:p>
            <a:pPr>
              <a:buNone/>
            </a:pPr>
            <a:r>
              <a:rPr lang="en-US" u="sng" dirty="0" smtClean="0"/>
              <a:t>Introduce</a:t>
            </a:r>
            <a:r>
              <a:rPr lang="en-US" dirty="0" smtClean="0"/>
              <a:t>:   </a:t>
            </a:r>
          </a:p>
          <a:p>
            <a:pPr>
              <a:buNone/>
            </a:pPr>
            <a:r>
              <a:rPr lang="en-US" dirty="0" smtClean="0"/>
              <a:t>RS cohort: 1.9DS too much; ~20% have ABV</a:t>
            </a:r>
          </a:p>
          <a:p>
            <a:pPr>
              <a:buNone/>
            </a:pPr>
            <a:r>
              <a:rPr lang="en-US" dirty="0" smtClean="0"/>
              <a:t>In RS MV cohort, commonest cause for re-Rx is usually DISTANCE correction, not  MV-associated issues</a:t>
            </a:r>
          </a:p>
          <a:p>
            <a:pPr>
              <a:buNone/>
            </a:pPr>
            <a:r>
              <a:rPr lang="en-US" sz="1600" dirty="0" err="1" smtClean="0"/>
              <a:t>BraunEH</a:t>
            </a:r>
            <a:r>
              <a:rPr lang="en-US" sz="1600" dirty="0" smtClean="0"/>
              <a:t>… Monovision in LASIK. Ophthalmology 2008; 115:1196–1202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Small IOL cohort: 1.16DS acceptable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anisometropia is it safe to: </a:t>
            </a:r>
            <a:br>
              <a:rPr lang="en-US" dirty="0" smtClean="0"/>
            </a:br>
            <a:r>
              <a:rPr lang="en-US" dirty="0" smtClean="0"/>
              <a:t>1. reduce?                      2. introduce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 Eminence based: ..introduce / reduce as little as possible.</a:t>
            </a:r>
          </a:p>
          <a:p>
            <a:r>
              <a:rPr lang="en-US" dirty="0" smtClean="0"/>
              <a:t>Anisometropia in RS: ‘mini- MV’  0.5 to 1.5 DS… others up to 2.75DS </a:t>
            </a:r>
          </a:p>
          <a:p>
            <a:r>
              <a:rPr lang="en-US" dirty="0" smtClean="0"/>
              <a:t>No universally accepted criteria for IOL-MV. </a:t>
            </a:r>
          </a:p>
          <a:p>
            <a:pPr>
              <a:buNone/>
            </a:pPr>
            <a:r>
              <a:rPr lang="en-US" dirty="0" smtClean="0"/>
              <a:t>Common: Full distance Rx to dominant eye. </a:t>
            </a:r>
          </a:p>
          <a:p>
            <a:pPr>
              <a:buNone/>
            </a:pPr>
            <a:r>
              <a:rPr lang="en-US" u="sng" dirty="0" smtClean="0"/>
              <a:t>Ocular Dominance</a:t>
            </a:r>
            <a:r>
              <a:rPr lang="en-US" dirty="0" smtClean="0"/>
              <a:t>: hole- in- card to VEP.   Some ‘cross MV’. </a:t>
            </a:r>
          </a:p>
          <a:p>
            <a:pPr>
              <a:buNone/>
            </a:pPr>
            <a:r>
              <a:rPr lang="en-US" dirty="0" smtClean="0"/>
              <a:t>? ignore dominance   ‘….in most patients, ocular dominance is not </a:t>
            </a:r>
            <a:r>
              <a:rPr lang="en-US" dirty="0" err="1" smtClean="0"/>
              <a:t>ﬁxed</a:t>
            </a:r>
            <a:r>
              <a:rPr lang="en-US" dirty="0" smtClean="0"/>
              <a:t> but is rather a </a:t>
            </a:r>
            <a:r>
              <a:rPr lang="en-US" dirty="0" err="1" smtClean="0"/>
              <a:t>ﬂuid</a:t>
            </a:r>
            <a:r>
              <a:rPr lang="en-US" dirty="0" smtClean="0"/>
              <a:t> phenomenon with </a:t>
            </a:r>
            <a:r>
              <a:rPr lang="en-US" dirty="0" err="1" smtClean="0"/>
              <a:t>signiﬁcant</a:t>
            </a:r>
            <a:r>
              <a:rPr lang="en-US" dirty="0" smtClean="0"/>
              <a:t> higher cortical adaptation’</a:t>
            </a:r>
          </a:p>
          <a:p>
            <a:pPr>
              <a:buNone/>
            </a:pPr>
            <a:r>
              <a:rPr lang="en-US" sz="1059" dirty="0" err="1" smtClean="0"/>
              <a:t>EvansBJ</a:t>
            </a:r>
            <a:r>
              <a:rPr lang="en-US" sz="1059" dirty="0" smtClean="0"/>
              <a:t>. </a:t>
            </a:r>
            <a:r>
              <a:rPr lang="en-US" sz="1059" dirty="0" err="1" smtClean="0"/>
              <a:t>Monovision:areview</a:t>
            </a:r>
            <a:r>
              <a:rPr lang="en-US" sz="1059" dirty="0" smtClean="0"/>
              <a:t>. OphthalmicPhysiolOpt2007;27:417–439. </a:t>
            </a:r>
          </a:p>
          <a:p>
            <a:endParaRPr lang="en-US" dirty="0" smtClean="0"/>
          </a:p>
          <a:p>
            <a:r>
              <a:rPr lang="en-US" dirty="0" smtClean="0"/>
              <a:t>Every time you reduce or introduce anisometropia ….there is an unknown [?] low % of problem patients, and the % probably increases with time after surgery.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New’ reasons : Normal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or near- normal muscle function: usually ≥1 ‘minor’ stresses on sensory &amp; motor  fusion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 Rectus contracture after </a:t>
                      </a:r>
                      <a:r>
                        <a:rPr lang="en-US" dirty="0" err="1" smtClean="0"/>
                        <a:t>Marcaine</a:t>
                      </a:r>
                      <a:r>
                        <a:rPr lang="en-US" dirty="0" smtClean="0"/>
                        <a:t> damage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Anisometropia: Monovision &amp; Aniseikonia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Metamorphopsia 2ary to macular disease 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sensory issues:</a:t>
                      </a:r>
                      <a:r>
                        <a:rPr lang="en-US" baseline="0" dirty="0" smtClean="0"/>
                        <a:t> Big contrast differences, large field defects.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 smtClean="0"/>
              <a:t>Case 2: </a:t>
            </a:r>
            <a:r>
              <a:rPr lang="en-US" dirty="0" smtClean="0"/>
              <a:t>Small verticals: a newly </a:t>
            </a:r>
            <a:r>
              <a:rPr lang="en-US" dirty="0" err="1" smtClean="0"/>
              <a:t>recognised</a:t>
            </a:r>
            <a:r>
              <a:rPr lang="en-US" dirty="0" smtClean="0"/>
              <a:t>  mechanism for diplopia in the elderly: </a:t>
            </a:r>
            <a:r>
              <a:rPr lang="en-US" b="1" dirty="0" smtClean="0"/>
              <a:t>Saggy eye muscles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82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   Intermittent Horizontal diplopia, mainly on left gaze, since cataract surgery 4y ago</a:t>
            </a:r>
          </a:p>
          <a:p>
            <a:r>
              <a:rPr lang="en-US" dirty="0" smtClean="0"/>
              <a:t>R 6/9, L 6/6</a:t>
            </a:r>
          </a:p>
          <a:p>
            <a:pPr>
              <a:buNone/>
            </a:pPr>
            <a:r>
              <a:rPr lang="en-US" u="sng" dirty="0" smtClean="0"/>
              <a:t>Horizontal Deviation:</a:t>
            </a:r>
          </a:p>
          <a:p>
            <a:pPr marL="0" indent="0">
              <a:buNone/>
            </a:pPr>
            <a:r>
              <a:rPr lang="en-US" dirty="0" smtClean="0"/>
              <a:t>	        0</a:t>
            </a:r>
          </a:p>
          <a:p>
            <a:pPr marL="0" indent="0">
              <a:buNone/>
            </a:pPr>
            <a:r>
              <a:rPr lang="en-US" dirty="0" smtClean="0"/>
              <a:t>0	      6ET	 12ET</a:t>
            </a:r>
          </a:p>
          <a:p>
            <a:pPr marL="0" indent="0">
              <a:buNone/>
            </a:pPr>
            <a:r>
              <a:rPr lang="en-US" dirty="0" smtClean="0"/>
              <a:t>	      6ET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Small L hypo in primary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Prescribed glasses:</a:t>
            </a:r>
            <a:endParaRPr lang="en-US" dirty="0" smtClean="0"/>
          </a:p>
          <a:p>
            <a:pPr lvl="1">
              <a:buNone/>
            </a:pPr>
            <a:r>
              <a:rPr lang="en-US" sz="3200" dirty="0" smtClean="0"/>
              <a:t>8Δ </a:t>
            </a:r>
            <a:r>
              <a:rPr lang="en-US" sz="3200" dirty="0"/>
              <a:t>BO, </a:t>
            </a:r>
            <a:r>
              <a:rPr lang="en-US" sz="3200" dirty="0" smtClean="0"/>
              <a:t>2Δ </a:t>
            </a:r>
            <a:r>
              <a:rPr lang="en-US" sz="3200" dirty="0"/>
              <a:t>BU LE 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3200" dirty="0" smtClean="0"/>
              <a:t> single vision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חץ ימינה 4"/>
          <p:cNvSpPr/>
          <p:nvPr/>
        </p:nvSpPr>
        <p:spPr>
          <a:xfrm>
            <a:off x="2894224" y="3379678"/>
            <a:ext cx="24460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>
            <a:off x="1206375" y="3438422"/>
            <a:ext cx="244602" cy="121158"/>
          </a:xfrm>
          <a:prstGeom prst="right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5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C:\Users\Orly Halachmi\AppData\Local\Microsoft\Windows Live Mail\WLMDSS.tmp\WLM3BC5.tmp\FordF_Composite_E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455" y="274637"/>
            <a:ext cx="9234455" cy="624752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7200" y="5384800"/>
            <a:ext cx="241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Restricted </a:t>
            </a:r>
          </a:p>
          <a:p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b="1" dirty="0" smtClean="0">
                <a:solidFill>
                  <a:srgbClr val="FFFF00"/>
                </a:solidFill>
              </a:rPr>
              <a:t>epression </a:t>
            </a:r>
          </a:p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n L  </a:t>
            </a:r>
            <a:r>
              <a:rPr lang="en-US" b="1" dirty="0" err="1" smtClean="0">
                <a:solidFill>
                  <a:srgbClr val="FFFF00"/>
                </a:solidFill>
              </a:rPr>
              <a:t>aBduction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56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‘New’ reasons : Normal</a:t>
                      </a:r>
                      <a:r>
                        <a:rPr lang="en-US" baseline="0" dirty="0" smtClean="0"/>
                        <a:t> or near- normal muscle function: usually ≥1 ‘minor’ stresses on sensory &amp; motor  fusion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Inf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Rectus contracture after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Marcaine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damage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Anisometropia: Monovision &amp; Aniseikonia</a:t>
                      </a:r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Metamorphopsia 2ary to macular disease </a:t>
                      </a:r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sensory issues:</a:t>
                      </a:r>
                      <a:r>
                        <a:rPr lang="en-US" baseline="0" dirty="0" smtClean="0"/>
                        <a:t> Big difference in contrast between images, large field defects.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C:\Users\Orly Halachmi\AppData\Local\Microsoft\Windows\Temporary Internet Files\Content.IE5\7SHJBP00\ford, frank.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4548"/>
            <a:ext cx="9144000" cy="508890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6100" y="2857500"/>
            <a:ext cx="21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Sagging of LLR pulley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0" y="1409700"/>
            <a:ext cx="212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 atrophy of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LSR – LLR tissue sling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725831"/>
            <a:ext cx="1873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‘better’ SR – LR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tissue sling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1" y="4140200"/>
            <a:ext cx="572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Not directly related to cataract surgery, but happens in same age group and will be attributed by patients  to cataract surgery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8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LR-SR </a:t>
            </a:r>
            <a:r>
              <a:rPr lang="en-US" dirty="0" smtClean="0"/>
              <a:t>inter-muscular sling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41300" y="1963564"/>
            <a:ext cx="8795196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Degeneration of the </a:t>
            </a:r>
            <a:r>
              <a:rPr lang="en-US" sz="2800" dirty="0" smtClean="0"/>
              <a:t>LR-SR sling may occur </a:t>
            </a:r>
            <a:r>
              <a:rPr lang="en-US" sz="2800" dirty="0"/>
              <a:t>in </a:t>
            </a:r>
            <a:r>
              <a:rPr lang="en-US" sz="2800" dirty="0" smtClean="0"/>
              <a:t>elderly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Inferior </a:t>
            </a:r>
            <a:r>
              <a:rPr lang="en-US" sz="2800" dirty="0"/>
              <a:t>displacement of the </a:t>
            </a:r>
            <a:r>
              <a:rPr lang="en-US" sz="2800" dirty="0" smtClean="0"/>
              <a:t>LR Pulley.</a:t>
            </a:r>
          </a:p>
          <a:p>
            <a:endParaRPr lang="en-US" sz="2800" dirty="0" smtClean="0"/>
          </a:p>
          <a:p>
            <a:r>
              <a:rPr lang="en-US" sz="2800" dirty="0" smtClean="0"/>
              <a:t>LR is now a less capable </a:t>
            </a:r>
            <a:r>
              <a:rPr lang="en-US" sz="2800" dirty="0" err="1" smtClean="0"/>
              <a:t>aBductor</a:t>
            </a:r>
            <a:r>
              <a:rPr lang="en-US" sz="2800" dirty="0" smtClean="0"/>
              <a:t>, &amp; now  has an </a:t>
            </a:r>
            <a:r>
              <a:rPr lang="en-US" sz="2800" dirty="0" err="1" smtClean="0"/>
              <a:t>infraduction</a:t>
            </a:r>
            <a:r>
              <a:rPr lang="en-US" sz="2800" dirty="0" smtClean="0"/>
              <a:t> vector as well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ET &amp; </a:t>
            </a:r>
            <a:r>
              <a:rPr lang="en-US" sz="2800" dirty="0" err="1" smtClean="0"/>
              <a:t>Hypotropia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1600" i="1" dirty="0" smtClean="0"/>
          </a:p>
          <a:p>
            <a:r>
              <a:rPr lang="en-AU" sz="1600" dirty="0" smtClean="0"/>
              <a:t>Demer JL et </a:t>
            </a:r>
            <a:r>
              <a:rPr lang="en-AU" sz="1600" dirty="0" err="1" smtClean="0"/>
              <a:t>alii</a:t>
            </a:r>
            <a:r>
              <a:rPr lang="en-AU" sz="1600" dirty="0" smtClean="0"/>
              <a:t>    “Heavy Eye” Syndrome in the Absence of High Myopia: A Connective Tissue Degeneration in Elderly </a:t>
            </a:r>
            <a:r>
              <a:rPr lang="en-AU" sz="1600" dirty="0" err="1" smtClean="0"/>
              <a:t>Strabismic</a:t>
            </a:r>
            <a:r>
              <a:rPr lang="en-AU" sz="1600" dirty="0" smtClean="0"/>
              <a:t> Patients      </a:t>
            </a:r>
            <a:r>
              <a:rPr lang="en-AU" sz="1050" u="sng" dirty="0" smtClean="0">
                <a:hlinkClick r:id="rId2"/>
              </a:rPr>
              <a:t>J AAPOS. 2009 February; 13(1): 36–44. </a:t>
            </a:r>
            <a:endParaRPr lang="en-US" sz="1600" i="1" dirty="0" smtClean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2843808" y="268352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2867337" y="37167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2843808" y="51356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64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New’ reasons : Normal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or near- normal muscle function: usually ≥1 ‘minor’ stresses on sensory &amp; motor  fusion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 Rectus contracture after </a:t>
                      </a:r>
                      <a:r>
                        <a:rPr lang="en-US" dirty="0" err="1" smtClean="0"/>
                        <a:t>Marcaine</a:t>
                      </a:r>
                      <a:r>
                        <a:rPr lang="en-US" dirty="0" smtClean="0"/>
                        <a:t> damage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Anisometropia: Monovision &amp; Aniseikonia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Metamorphopsia 2ary to macular disease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Other sensory issues: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Big contrast differences, large field defects.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667" dirty="0" smtClean="0"/>
              <a:t>Case 3:  </a:t>
            </a:r>
            <a:r>
              <a:rPr dirty="0" smtClean="0"/>
              <a:t>Diplopia following "routine" cataract surgery</a:t>
            </a:r>
            <a:br>
              <a:rPr dirty="0" smtClean="0"/>
            </a:br>
            <a:r>
              <a:rPr dirty="0" smtClean="0"/>
              <a:t>  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70 yo F </a:t>
            </a:r>
          </a:p>
          <a:p>
            <a:r>
              <a:rPr lang="en-US" sz="4000" dirty="0" smtClean="0"/>
              <a:t>High myope</a:t>
            </a:r>
          </a:p>
          <a:p>
            <a:r>
              <a:rPr lang="en-US" sz="4000" dirty="0" smtClean="0"/>
              <a:t>H diplopia after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cataract surgery</a:t>
            </a:r>
          </a:p>
          <a:p>
            <a:r>
              <a:rPr lang="en-US" sz="4000" dirty="0" smtClean="0"/>
              <a:t>‘It’s because of the imbalance  - will be better after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eye is done’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eye cataract surgery 1w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Diplopia same…2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image now clearer. </a:t>
            </a:r>
          </a:p>
          <a:p>
            <a:r>
              <a:rPr lang="en-US" sz="4000" dirty="0" smtClean="0"/>
              <a:t>Symptoms dismissed [again] –  ’It’ll get better’</a:t>
            </a:r>
          </a:p>
          <a:p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ophthalmologist: ..you’re 6/6 OU…looks great … I’m a cataract surgeon….</a:t>
            </a:r>
          </a:p>
          <a:p>
            <a:pPr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If you can’t understand a pt’s symptoms, it doesn’t mean they are not there…or not important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 Hemianopia: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f it’s bad enough to cause loss of fusion = retinal slip, field loss won’t be subtle and will be detectable on confrontation to movement of or counting fingers, losing ½ a vision chart</a:t>
            </a:r>
          </a:p>
          <a:p>
            <a:pPr>
              <a:buNone/>
            </a:pPr>
            <a:r>
              <a:rPr lang="en-US" sz="3200" i="1" dirty="0" smtClean="0"/>
              <a:t>…large pituitary tumour removed a few </a:t>
            </a:r>
            <a:r>
              <a:rPr lang="en-US" sz="3200" i="1" dirty="0"/>
              <a:t>w</a:t>
            </a:r>
            <a:r>
              <a:rPr lang="en-US" sz="3200" i="1" dirty="0" smtClean="0"/>
              <a:t>eeks later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New’ reasons : Normal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or near- normal muscle function: usually ≥1 ‘minor’ stresses on sensory &amp; motor  fusion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 Rectus contracture after </a:t>
                      </a:r>
                      <a:r>
                        <a:rPr lang="en-US" dirty="0" err="1" smtClean="0"/>
                        <a:t>Marcaine</a:t>
                      </a:r>
                      <a:r>
                        <a:rPr lang="en-US" dirty="0" smtClean="0"/>
                        <a:t> damage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Anisometropia: Monovision &amp; Aniseikonia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Metamorphopsia 2ary to macular disease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sensory issues:</a:t>
                      </a:r>
                      <a:r>
                        <a:rPr lang="en-US" baseline="0" dirty="0" smtClean="0"/>
                        <a:t> Big contrast differences, large field defects.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Modern macular treatments preserve acuity but do not prevent </a:t>
            </a:r>
            <a:r>
              <a:rPr lang="en-US" b="1" dirty="0" smtClean="0">
                <a:solidFill>
                  <a:srgbClr val="FF0000"/>
                </a:solidFill>
              </a:rPr>
              <a:t>metamorphopsia &amp; aniseikonia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niseikonia1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214" r="-6214"/>
          <a:stretch>
            <a:fillRect/>
          </a:stretch>
        </p:blipFill>
        <p:spPr>
          <a:xfrm>
            <a:off x="457200" y="1417638"/>
            <a:ext cx="7467600" cy="4873752"/>
          </a:xfrm>
        </p:spPr>
      </p:pic>
      <p:sp>
        <p:nvSpPr>
          <p:cNvPr id="5" name="TextBox 4"/>
          <p:cNvSpPr txBox="1"/>
          <p:nvPr/>
        </p:nvSpPr>
        <p:spPr>
          <a:xfrm>
            <a:off x="457200" y="4889500"/>
            <a:ext cx="294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Can be occult until vision improving surgery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don’t have to examine your pts in great detail: </a:t>
            </a:r>
            <a:r>
              <a:rPr lang="en-US" b="1" dirty="0" smtClean="0"/>
              <a:t>Sensory causes </a:t>
            </a:r>
            <a:r>
              <a:rPr lang="en-US" sz="2400" b="1" dirty="0" smtClean="0"/>
              <a:t>nearly </a:t>
            </a:r>
            <a:r>
              <a:rPr lang="en-US" b="1" dirty="0" smtClean="0"/>
              <a:t>ALL diagnosable on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AU" b="1" dirty="0" smtClean="0">
                <a:solidFill>
                  <a:srgbClr val="FF0000"/>
                </a:solidFill>
              </a:rPr>
              <a:t>ASK EVERY PATIENT WITH POST CATARACT DIPLOPIA </a:t>
            </a:r>
            <a:r>
              <a:rPr lang="en-AU" sz="2162" dirty="0" smtClean="0">
                <a:solidFill>
                  <a:srgbClr val="FF0000"/>
                </a:solidFill>
              </a:rPr>
              <a:t>that is not IR fibrosis</a:t>
            </a:r>
            <a:r>
              <a:rPr lang="en-AU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AU" b="1" dirty="0" smtClean="0">
                <a:solidFill>
                  <a:srgbClr val="FF0000"/>
                </a:solidFill>
              </a:rPr>
              <a:t>Is the image seen by the R:</a:t>
            </a:r>
          </a:p>
          <a:p>
            <a:pPr>
              <a:lnSpc>
                <a:spcPct val="90000"/>
              </a:lnSpc>
            </a:pPr>
            <a:r>
              <a:rPr lang="en-AU" b="1" dirty="0" smtClean="0">
                <a:solidFill>
                  <a:srgbClr val="FF0000"/>
                </a:solidFill>
              </a:rPr>
              <a:t>Larger / smaller than the one seen by the L</a:t>
            </a:r>
          </a:p>
          <a:p>
            <a:pPr>
              <a:lnSpc>
                <a:spcPct val="90000"/>
              </a:lnSpc>
            </a:pPr>
            <a:r>
              <a:rPr lang="en-AU" b="1" dirty="0">
                <a:solidFill>
                  <a:srgbClr val="FF0000"/>
                </a:solidFill>
              </a:rPr>
              <a:t>S</a:t>
            </a:r>
            <a:r>
              <a:rPr lang="en-AU" b="1" dirty="0" smtClean="0">
                <a:solidFill>
                  <a:srgbClr val="FF0000"/>
                </a:solidFill>
              </a:rPr>
              <a:t>ame shape as  L</a:t>
            </a:r>
          </a:p>
          <a:p>
            <a:pPr>
              <a:lnSpc>
                <a:spcPct val="90000"/>
              </a:lnSpc>
            </a:pPr>
            <a:r>
              <a:rPr lang="en-AU" b="1" dirty="0" smtClean="0">
                <a:solidFill>
                  <a:srgbClr val="FF0000"/>
                </a:solidFill>
              </a:rPr>
              <a:t>Paler / darker than L</a:t>
            </a:r>
          </a:p>
          <a:p>
            <a:pPr>
              <a:lnSpc>
                <a:spcPct val="90000"/>
              </a:lnSpc>
            </a:pPr>
            <a:r>
              <a:rPr lang="en-AU" dirty="0" smtClean="0"/>
              <a:t>Tilted  </a:t>
            </a:r>
            <a:r>
              <a:rPr lang="en-AU" sz="2800" dirty="0" smtClean="0"/>
              <a:t>[torsion]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Final Q: </a:t>
            </a:r>
            <a:r>
              <a:rPr lang="en-AU" sz="2800" b="1" dirty="0" smtClean="0"/>
              <a:t>Does it wobble?  </a:t>
            </a:r>
            <a:r>
              <a:rPr lang="en-AU" sz="2162" dirty="0" err="1" smtClean="0"/>
              <a:t>Heiman</a:t>
            </a:r>
            <a:r>
              <a:rPr lang="en-AU" sz="2162" dirty="0" smtClean="0"/>
              <a:t> Bielschowsky, Sup </a:t>
            </a:r>
            <a:r>
              <a:rPr lang="en-AU" sz="2162" dirty="0" err="1" smtClean="0"/>
              <a:t>Obl</a:t>
            </a:r>
            <a:r>
              <a:rPr lang="en-AU" sz="2162" dirty="0" smtClean="0"/>
              <a:t> Myokymia, </a:t>
            </a:r>
            <a:r>
              <a:rPr lang="en-AU" sz="2162" dirty="0" err="1" smtClean="0"/>
              <a:t>Horor</a:t>
            </a:r>
            <a:r>
              <a:rPr lang="en-AU" sz="2162" dirty="0" smtClean="0"/>
              <a:t> </a:t>
            </a:r>
            <a:r>
              <a:rPr lang="en-AU" sz="2162" dirty="0" err="1" smtClean="0"/>
              <a:t>Fusionis</a:t>
            </a:r>
            <a:r>
              <a:rPr lang="en-AU" sz="2162" dirty="0" smtClean="0"/>
              <a:t>, </a:t>
            </a:r>
            <a:r>
              <a:rPr lang="en-AU" sz="2162" dirty="0" err="1" smtClean="0"/>
              <a:t>Oculo</a:t>
            </a:r>
            <a:r>
              <a:rPr lang="en-AU" sz="2162" dirty="0" smtClean="0"/>
              <a:t> palatal </a:t>
            </a:r>
            <a:r>
              <a:rPr lang="en-AU" sz="2162" dirty="0" err="1" smtClean="0"/>
              <a:t>myoclonus</a:t>
            </a:r>
            <a:r>
              <a:rPr lang="en-AU" sz="2162" dirty="0" smtClean="0"/>
              <a:t>,…</a:t>
            </a:r>
          </a:p>
          <a:p>
            <a:pPr>
              <a:lnSpc>
                <a:spcPct val="90000"/>
              </a:lnSpc>
            </a:pPr>
            <a:endParaRPr lang="en-AU" sz="2162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AU" sz="3892" b="1" i="1" dirty="0" smtClean="0">
                <a:solidFill>
                  <a:srgbClr val="FF0000"/>
                </a:solidFill>
              </a:rPr>
              <a:t>ALL OF THESE ARE BARRIERS TO FUSION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AU" sz="2000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Optical solutions to </a:t>
            </a:r>
            <a:r>
              <a:rPr lang="en-US" dirty="0" smtClean="0"/>
              <a:t>in- /de- crease </a:t>
            </a:r>
            <a:r>
              <a:rPr lang="en-US" dirty="0"/>
              <a:t>image </a:t>
            </a:r>
            <a:r>
              <a:rPr lang="en-US" dirty="0" smtClean="0"/>
              <a:t>size &amp; resolve diplopia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9115" y="1643050"/>
            <a:ext cx="8110537" cy="48577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Increase front base curve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Increase </a:t>
            </a:r>
            <a:r>
              <a:rPr lang="en-US" sz="2800" dirty="0"/>
              <a:t>central thickness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Decrease BVD ( - lens)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</a:t>
            </a:r>
            <a:r>
              <a:rPr lang="en-US" sz="2800" dirty="0" smtClean="0"/>
              <a:t>ncrease </a:t>
            </a:r>
            <a:r>
              <a:rPr lang="en-US" sz="2800" dirty="0"/>
              <a:t>refractive </a:t>
            </a:r>
            <a:r>
              <a:rPr lang="en-US" sz="2800" dirty="0" smtClean="0"/>
              <a:t>index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+CL &amp; - spectacle lens to </a:t>
            </a:r>
            <a:r>
              <a:rPr lang="en-US" sz="2800" dirty="0" err="1" smtClean="0"/>
              <a:t>minimise</a:t>
            </a:r>
            <a:r>
              <a:rPr lang="en-US" sz="2800" dirty="0" smtClean="0"/>
              <a:t> size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‘Thick’ lenses</a:t>
            </a:r>
          </a:p>
          <a:p>
            <a:pPr>
              <a:lnSpc>
                <a:spcPct val="90000"/>
              </a:lnSpc>
              <a:buNone/>
            </a:pPr>
            <a:r>
              <a:rPr lang="en-US" sz="2286" dirty="0" smtClean="0"/>
              <a:t>Special Order</a:t>
            </a:r>
          </a:p>
          <a:p>
            <a:pPr>
              <a:lnSpc>
                <a:spcPct val="90000"/>
              </a:lnSpc>
              <a:buNone/>
            </a:pPr>
            <a:r>
              <a:rPr lang="en-US" sz="2286" dirty="0" smtClean="0"/>
              <a:t>Lenses we prescribe are always ‘thin’ lenses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Prisms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b="1" dirty="0" smtClean="0"/>
              <a:t>                                                    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b="1" dirty="0" smtClean="0"/>
              <a:t>  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sz="2800" b="1" dirty="0" smtClean="0"/>
              <a:t>                             ….</a:t>
            </a:r>
            <a:r>
              <a:rPr lang="en-US" sz="2800" b="1" dirty="0"/>
              <a:t>often </a:t>
            </a:r>
            <a:r>
              <a:rPr lang="en-US" sz="2800" b="1" dirty="0" smtClean="0"/>
              <a:t>successful!</a:t>
            </a:r>
            <a:endParaRPr lang="en-US" sz="2800" b="1" dirty="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dirty="0"/>
          </a:p>
        </p:txBody>
      </p:sp>
      <p:pic>
        <p:nvPicPr>
          <p:cNvPr id="4" name="Content Placeholder 3" descr="Size len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752" y="2143116"/>
            <a:ext cx="383231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‘Old’ reasons : </a:t>
            </a:r>
            <a:r>
              <a:rPr lang="en-US" dirty="0" err="1" smtClean="0"/>
              <a:t>Marcaine</a:t>
            </a:r>
            <a:r>
              <a:rPr lang="en-US" dirty="0" smtClean="0"/>
              <a:t> toxicity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667" dirty="0" smtClean="0"/>
              <a:t>Can be any muscle, </a:t>
            </a:r>
            <a:r>
              <a:rPr lang="en-US" sz="2667" dirty="0" err="1" smtClean="0"/>
              <a:t>usu</a:t>
            </a:r>
            <a:r>
              <a:rPr lang="en-US" sz="2667" dirty="0" smtClean="0"/>
              <a:t> IR, esp. </a:t>
            </a:r>
            <a:r>
              <a:rPr lang="en-US" sz="2800" dirty="0" smtClean="0"/>
              <a:t> LIR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Day 1: LIR paresis  : left hyper, restricted L depression, diplopia : everyone </a:t>
            </a:r>
            <a:r>
              <a:rPr lang="en-US" b="1" dirty="0" smtClean="0"/>
              <a:t>anxious       </a:t>
            </a:r>
            <a:r>
              <a:rPr lang="en-US" dirty="0" smtClean="0"/>
              <a:t>≤</a:t>
            </a:r>
            <a:r>
              <a:rPr lang="en-US" b="1" dirty="0" smtClean="0"/>
              <a:t>1% </a:t>
            </a:r>
          </a:p>
          <a:p>
            <a:r>
              <a:rPr lang="en-US" dirty="0" smtClean="0"/>
              <a:t>Day 7-10: diplopia goes :   everyone </a:t>
            </a:r>
            <a:r>
              <a:rPr lang="en-US" b="1" dirty="0" smtClean="0"/>
              <a:t>happy</a:t>
            </a:r>
          </a:p>
          <a:p>
            <a:r>
              <a:rPr lang="en-US" dirty="0" smtClean="0"/>
              <a:t>Week 2+: LIR fibrosis begins - diplopia returns : left hypo, restricted L elevation: everyone </a:t>
            </a:r>
            <a:r>
              <a:rPr lang="en-US" b="1" dirty="0" smtClean="0"/>
              <a:t>upset  0.1-0.2%</a:t>
            </a:r>
          </a:p>
          <a:p>
            <a:r>
              <a:rPr lang="en-US" dirty="0" smtClean="0"/>
              <a:t>Hardly ever gets better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i="1" dirty="0" smtClean="0">
                <a:hlinkClick r:id="rId2"/>
              </a:rPr>
              <a:t>Spontaneous </a:t>
            </a:r>
            <a:r>
              <a:rPr lang="en-US" sz="2000" i="1" dirty="0">
                <a:hlinkClick r:id="rId2"/>
              </a:rPr>
              <a:t>recovery from inferior rectus contracture (consecutive hypotropia) following local anesthetic injury</a:t>
            </a:r>
            <a:r>
              <a:rPr lang="en-US" sz="2000" i="1" dirty="0" smtClean="0">
                <a:hlinkClick r:id="rId2"/>
              </a:rPr>
              <a:t>.</a:t>
            </a:r>
            <a:endParaRPr lang="en-US" sz="2000" i="1" dirty="0" smtClean="0"/>
          </a:p>
          <a:p>
            <a:pPr>
              <a:buNone/>
            </a:pPr>
            <a:r>
              <a:rPr lang="en-US" sz="2000" u="sng" dirty="0" smtClean="0">
                <a:hlinkClick r:id="rId3"/>
              </a:rPr>
              <a:t>Sutherland </a:t>
            </a:r>
            <a:r>
              <a:rPr lang="en-US" sz="2000" u="sng" dirty="0">
                <a:hlinkClick r:id="rId3"/>
              </a:rPr>
              <a:t>S, </a:t>
            </a:r>
            <a:r>
              <a:rPr lang="en-US" sz="2000" u="sng" dirty="0">
                <a:hlinkClick r:id="rId4"/>
              </a:rPr>
              <a:t>Kowal L</a:t>
            </a:r>
            <a:r>
              <a:rPr lang="en-US" sz="2000" u="sng" dirty="0" smtClean="0">
                <a:hlinkClick r:id="rId4"/>
              </a:rPr>
              <a:t>. </a:t>
            </a:r>
            <a:r>
              <a:rPr lang="en-US" sz="1100" u="sng" dirty="0" smtClean="0">
                <a:hlinkClick r:id="rId4"/>
              </a:rPr>
              <a:t>RVEEH</a:t>
            </a:r>
            <a:r>
              <a:rPr lang="en-US" sz="2000" u="sng" dirty="0" smtClean="0">
                <a:hlinkClick r:id="rId4"/>
              </a:rPr>
              <a:t>.</a:t>
            </a:r>
            <a:r>
              <a:rPr lang="en-US" sz="2000" dirty="0" smtClean="0"/>
              <a:t> </a:t>
            </a:r>
            <a:endParaRPr lang="en-US" sz="2000" u="sng" dirty="0" smtClean="0"/>
          </a:p>
          <a:p>
            <a:pPr>
              <a:buNone/>
            </a:pPr>
            <a:r>
              <a:rPr lang="en-US" sz="1600" u="sng" dirty="0" smtClean="0">
                <a:hlinkClick r:id="rId2"/>
              </a:rPr>
              <a:t>Binocul Vis Strabismus Q. 2003;18(2):99-100</a:t>
            </a:r>
            <a:r>
              <a:rPr lang="en-US" sz="2000" u="sng" dirty="0" smtClean="0">
                <a:hlinkClick r:id="rId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risk #1: Beware correcting /  ‘improving’   anisometropia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Spectacles compensate for </a:t>
            </a:r>
            <a:r>
              <a:rPr lang="en-US" sz="2400" b="1" dirty="0" smtClean="0">
                <a:solidFill>
                  <a:srgbClr val="FF0000"/>
                </a:solidFill>
              </a:rPr>
              <a:t>most cases </a:t>
            </a:r>
            <a:r>
              <a:rPr lang="en-US" b="1" dirty="0" smtClean="0">
                <a:solidFill>
                  <a:srgbClr val="FF0000"/>
                </a:solidFill>
              </a:rPr>
              <a:t>of  aniseikonia </a:t>
            </a:r>
            <a:r>
              <a:rPr lang="en-US" dirty="0" smtClean="0">
                <a:solidFill>
                  <a:srgbClr val="FF0000"/>
                </a:solidFill>
              </a:rPr>
              <a:t>2° to axial anisometropia </a:t>
            </a:r>
            <a:r>
              <a:rPr lang="en-US" b="1" dirty="0" smtClean="0">
                <a:solidFill>
                  <a:srgbClr val="FF0000"/>
                </a:solidFill>
              </a:rPr>
              <a:t>BETTER than do IOLs </a:t>
            </a:r>
            <a:r>
              <a:rPr lang="en-US" sz="2400" b="1" dirty="0" smtClean="0">
                <a:solidFill>
                  <a:srgbClr val="FF0000"/>
                </a:solidFill>
              </a:rPr>
              <a:t>or corneal refractive surgery</a:t>
            </a:r>
          </a:p>
          <a:p>
            <a:r>
              <a:rPr lang="en-US" dirty="0" smtClean="0"/>
              <a:t>Converting R: -12, L: -4  to -2 DS OU runs </a:t>
            </a:r>
            <a:r>
              <a:rPr lang="en-US" b="1" dirty="0" smtClean="0"/>
              <a:t>a real risk of PRODUCING aniseikonia</a:t>
            </a:r>
            <a:r>
              <a:rPr lang="en-US" dirty="0" smtClean="0"/>
              <a:t>, ABV  &amp; permanent troublesome diplopia </a:t>
            </a:r>
            <a:r>
              <a:rPr lang="en-US" sz="1800" dirty="0" err="1" smtClean="0"/>
              <a:t>esp</a:t>
            </a:r>
            <a:r>
              <a:rPr lang="en-US" sz="1800" dirty="0" smtClean="0"/>
              <a:t> if there is a small hitherto asymptomatic &amp; </a:t>
            </a:r>
            <a:r>
              <a:rPr lang="en-US" sz="1800" dirty="0" err="1" smtClean="0"/>
              <a:t>unrecognised</a:t>
            </a:r>
            <a:r>
              <a:rPr lang="en-US" sz="1800" dirty="0" smtClean="0"/>
              <a:t> phoria</a:t>
            </a:r>
          </a:p>
          <a:p>
            <a:endParaRPr lang="en-US" dirty="0" smtClean="0"/>
          </a:p>
          <a:p>
            <a:r>
              <a:rPr lang="en-US" dirty="0" smtClean="0"/>
              <a:t>NO prospective studies to guide us how to handle </a:t>
            </a:r>
            <a:r>
              <a:rPr lang="en-US" dirty="0" err="1" smtClean="0"/>
              <a:t>anisometropic</a:t>
            </a:r>
            <a:r>
              <a:rPr lang="en-US" dirty="0" smtClean="0"/>
              <a:t> pts having </a:t>
            </a:r>
            <a:r>
              <a:rPr lang="en-US" dirty="0" err="1" smtClean="0"/>
              <a:t>IOLs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risk #2: Beware of monovision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There are </a:t>
            </a:r>
            <a:r>
              <a:rPr lang="en-US" b="1" dirty="0" smtClean="0">
                <a:solidFill>
                  <a:srgbClr val="000000"/>
                </a:solidFill>
              </a:rPr>
              <a:t>insufficient prospective studies </a:t>
            </a:r>
            <a:r>
              <a:rPr lang="en-US" dirty="0" smtClean="0">
                <a:solidFill>
                  <a:srgbClr val="000000"/>
                </a:solidFill>
              </a:rPr>
              <a:t>that can tell us which pts are safe for IOL MV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You need to tell MV pts that there is a small risk [?%] of problems that seem to be fixable by reversing the MV.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Sometimes these problems can present 2-3 </a:t>
            </a:r>
            <a:r>
              <a:rPr lang="en-US" dirty="0" err="1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after surgery.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CL testing probably &lt;100% predictive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risk #3 : Beware macular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dirty="0" smtClean="0"/>
              <a:t>Metamorphopsia / aniseikonia can be beyond the ability of optical devices to resolve</a:t>
            </a:r>
          </a:p>
          <a:p>
            <a:r>
              <a:rPr lang="en-US" sz="4400" dirty="0" smtClean="0"/>
              <a:t>Cataract surgery can cause permanent diplopia in these pts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Thank you  </a:t>
            </a:r>
            <a:r>
              <a:rPr lang="en-US" sz="4400" dirty="0" smtClean="0"/>
              <a:t>&amp; good luck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544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When assessing your results, you need to get the whole picture</a:t>
            </a:r>
          </a:p>
        </p:txBody>
      </p:sp>
      <p:pic>
        <p:nvPicPr>
          <p:cNvPr id="4" name="Will.Tell.Duanes?wmv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1600" y="2816352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EOM </a:t>
            </a:r>
            <a:r>
              <a:rPr lang="en-US" dirty="0" err="1" smtClean="0"/>
              <a:t>Marcaine</a:t>
            </a:r>
            <a:r>
              <a:rPr lang="en-US" dirty="0" smtClean="0"/>
              <a:t> toxicity:</a:t>
            </a:r>
            <a:br>
              <a:rPr lang="en-US" dirty="0" smtClean="0"/>
            </a:br>
            <a:r>
              <a:rPr lang="en-US" dirty="0" smtClean="0"/>
              <a:t>New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cs typeface="MS PGothic" pitchFamily="34" charset="-128"/>
              </a:rPr>
              <a:t>Injection of Eye Muscles to Treat Strabismus</a:t>
            </a:r>
          </a:p>
          <a:p>
            <a:r>
              <a:rPr lang="en-US" dirty="0" smtClean="0">
                <a:cs typeface="MS PGothic" pitchFamily="34" charset="-128"/>
              </a:rPr>
              <a:t>Alan B Scott</a:t>
            </a:r>
          </a:p>
          <a:p>
            <a:endParaRPr lang="en-US" dirty="0" smtClean="0">
              <a:cs typeface="MS PGothic" pitchFamily="34" charset="-128"/>
            </a:endParaRPr>
          </a:p>
          <a:p>
            <a:r>
              <a:rPr lang="en-US" sz="2400" dirty="0" smtClean="0">
                <a:cs typeface="MS PGothic" pitchFamily="34" charset="-128"/>
              </a:rPr>
              <a:t>Smith-</a:t>
            </a:r>
            <a:r>
              <a:rPr lang="en-US" sz="2400" dirty="0" err="1" smtClean="0">
                <a:cs typeface="MS PGothic" pitchFamily="34" charset="-128"/>
              </a:rPr>
              <a:t>Kettlewell</a:t>
            </a:r>
            <a:r>
              <a:rPr lang="en-US" sz="2400" dirty="0" smtClean="0">
                <a:cs typeface="MS PGothic" pitchFamily="34" charset="-128"/>
              </a:rPr>
              <a:t> Eye Research Institute, San Francisco</a:t>
            </a:r>
          </a:p>
          <a:p>
            <a:pPr>
              <a:buNone/>
            </a:pPr>
            <a:r>
              <a:rPr lang="en-US" i="1" u="sng" dirty="0" smtClean="0">
                <a:cs typeface="MS PGothic" pitchFamily="34" charset="-128"/>
              </a:rPr>
              <a:t>Off-label use of </a:t>
            </a:r>
            <a:r>
              <a:rPr lang="en-US" i="1" u="sng" dirty="0" err="1" smtClean="0">
                <a:cs typeface="MS PGothic" pitchFamily="34" charset="-128"/>
              </a:rPr>
              <a:t>bupivacaine</a:t>
            </a:r>
            <a:r>
              <a:rPr lang="en-US" i="1" u="sng" dirty="0" smtClean="0">
                <a:cs typeface="MS PGothic" pitchFamily="34" charset="-128"/>
              </a:rPr>
              <a:t> (BP)</a:t>
            </a:r>
          </a:p>
          <a:p>
            <a:r>
              <a:rPr lang="en-US" dirty="0" smtClean="0">
                <a:cs typeface="MS PGothic" pitchFamily="34" charset="-128"/>
              </a:rPr>
              <a:t>		NIH Grant - R01 EY018633</a:t>
            </a:r>
          </a:p>
          <a:p>
            <a:r>
              <a:rPr lang="en-US" dirty="0" smtClean="0">
                <a:cs typeface="MS PGothic" pitchFamily="34" charset="-128"/>
              </a:rPr>
              <a:t>		Patent - US # 11/867,532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3600" u="sng">
                <a:cs typeface="MS PGothic" pitchFamily="34" charset="-128"/>
              </a:rPr>
              <a:t>Changing Extraocular Muscle (EOM) Biomechanical Properties</a:t>
            </a:r>
            <a:endParaRPr lang="en-US">
              <a:cs typeface="MS PGothic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dirty="0">
                <a:cs typeface="MS PGothic" pitchFamily="34" charset="-128"/>
              </a:rPr>
              <a:t>		</a:t>
            </a:r>
            <a:r>
              <a:rPr lang="en-US" u="sng" dirty="0">
                <a:cs typeface="MS PGothic" pitchFamily="34" charset="-128"/>
              </a:rPr>
              <a:t>Surgery</a:t>
            </a:r>
            <a:r>
              <a:rPr lang="en-US" dirty="0">
                <a:cs typeface="MS PGothic" pitchFamily="34" charset="-128"/>
              </a:rPr>
              <a:t>	 </a:t>
            </a:r>
            <a:r>
              <a:rPr lang="en-US" u="sng" dirty="0" err="1">
                <a:cs typeface="MS PGothic" pitchFamily="34" charset="-128"/>
              </a:rPr>
              <a:t>Botox(BT</a:t>
            </a:r>
            <a:r>
              <a:rPr lang="en-US" u="sng" dirty="0">
                <a:cs typeface="MS PGothic" pitchFamily="34" charset="-128"/>
              </a:rPr>
              <a:t>)</a:t>
            </a:r>
            <a:r>
              <a:rPr lang="en-US" dirty="0">
                <a:cs typeface="MS PGothic" pitchFamily="34" charset="-128"/>
              </a:rPr>
              <a:t>  </a:t>
            </a:r>
            <a:r>
              <a:rPr lang="en-US" u="sng" dirty="0" err="1">
                <a:cs typeface="MS PGothic" pitchFamily="34" charset="-128"/>
              </a:rPr>
              <a:t>Bupivacaine(BP</a:t>
            </a:r>
            <a:r>
              <a:rPr lang="en-US" u="sng" dirty="0">
                <a:cs typeface="MS PGothic" pitchFamily="34" charset="-128"/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cs typeface="MS PGothic" pitchFamily="34" charset="-128"/>
              </a:rPr>
              <a:t>Size		    </a:t>
            </a:r>
            <a:r>
              <a:rPr lang="en-US" sz="3600" dirty="0">
                <a:cs typeface="MS PGothic" pitchFamily="34" charset="-128"/>
              </a:rPr>
              <a:t> 0	</a:t>
            </a:r>
            <a:r>
              <a:rPr lang="en-US" dirty="0">
                <a:cs typeface="MS PGothic" pitchFamily="34" charset="-128"/>
              </a:rPr>
              <a:t>	        -			 </a:t>
            </a:r>
            <a:r>
              <a:rPr lang="en-US" sz="3600" dirty="0">
                <a:cs typeface="MS PGothic" pitchFamily="34" charset="-128"/>
              </a:rPr>
              <a:t>+</a:t>
            </a:r>
          </a:p>
          <a:p>
            <a:pPr algn="l">
              <a:lnSpc>
                <a:spcPct val="110000"/>
              </a:lnSpc>
            </a:pPr>
            <a:r>
              <a:rPr lang="en-US" dirty="0">
                <a:cs typeface="MS PGothic" pitchFamily="34" charset="-128"/>
              </a:rPr>
              <a:t>Strength	     </a:t>
            </a:r>
            <a:r>
              <a:rPr lang="en-US" sz="3600" dirty="0">
                <a:cs typeface="MS PGothic" pitchFamily="34" charset="-128"/>
              </a:rPr>
              <a:t>0</a:t>
            </a:r>
            <a:r>
              <a:rPr lang="en-US" dirty="0">
                <a:cs typeface="MS PGothic" pitchFamily="34" charset="-128"/>
              </a:rPr>
              <a:t>		        - </a:t>
            </a:r>
            <a:r>
              <a:rPr lang="en-US" dirty="0" smtClean="0">
                <a:cs typeface="MS PGothic" pitchFamily="34" charset="-128"/>
              </a:rPr>
              <a:t>	</a:t>
            </a:r>
            <a:r>
              <a:rPr lang="en-US" dirty="0">
                <a:cs typeface="MS PGothic" pitchFamily="34" charset="-128"/>
              </a:rPr>
              <a:t> </a:t>
            </a:r>
            <a:r>
              <a:rPr lang="en-US" dirty="0" smtClean="0">
                <a:cs typeface="MS PGothic" pitchFamily="34" charset="-128"/>
              </a:rPr>
              <a:t> </a:t>
            </a:r>
            <a:r>
              <a:rPr lang="en-US" sz="3600" dirty="0">
                <a:cs typeface="MS PGothic" pitchFamily="34" charset="-128"/>
              </a:rPr>
              <a:t>+</a:t>
            </a:r>
          </a:p>
          <a:p>
            <a:pPr algn="l"/>
            <a:r>
              <a:rPr lang="en-US" dirty="0">
                <a:cs typeface="MS PGothic" pitchFamily="34" charset="-128"/>
              </a:rPr>
              <a:t>Stiffness	     </a:t>
            </a:r>
            <a:r>
              <a:rPr lang="en-US" sz="3600" dirty="0">
                <a:cs typeface="MS PGothic" pitchFamily="34" charset="-128"/>
              </a:rPr>
              <a:t>0</a:t>
            </a:r>
            <a:r>
              <a:rPr lang="en-US" dirty="0">
                <a:cs typeface="MS PGothic" pitchFamily="34" charset="-128"/>
              </a:rPr>
              <a:t>		        -       </a:t>
            </a:r>
            <a:r>
              <a:rPr lang="en-US" dirty="0" smtClean="0">
                <a:cs typeface="MS PGothic" pitchFamily="34" charset="-128"/>
              </a:rPr>
              <a:t> </a:t>
            </a:r>
            <a:r>
              <a:rPr lang="en-US" sz="3600" dirty="0" smtClean="0">
                <a:cs typeface="MS PGothic" pitchFamily="34" charset="-128"/>
              </a:rPr>
              <a:t>+</a:t>
            </a:r>
            <a:endParaRPr lang="en-US" sz="3600" dirty="0">
              <a:cs typeface="MS PGothic" pitchFamily="34" charset="-128"/>
            </a:endParaRPr>
          </a:p>
          <a:p>
            <a:pPr algn="l">
              <a:lnSpc>
                <a:spcPct val="70000"/>
              </a:lnSpc>
            </a:pPr>
            <a:r>
              <a:rPr lang="en-US" dirty="0">
                <a:cs typeface="MS PGothic" pitchFamily="34" charset="-128"/>
              </a:rPr>
              <a:t>Length	     </a:t>
            </a:r>
            <a:r>
              <a:rPr lang="en-US" sz="3600" dirty="0">
                <a:cs typeface="MS PGothic" pitchFamily="34" charset="-128"/>
              </a:rPr>
              <a:t>+</a:t>
            </a:r>
            <a:r>
              <a:rPr lang="en-US" dirty="0">
                <a:cs typeface="MS PGothic" pitchFamily="34" charset="-128"/>
              </a:rPr>
              <a:t>		        </a:t>
            </a:r>
            <a:r>
              <a:rPr lang="en-US" sz="4000" dirty="0">
                <a:cs typeface="MS PGothic" pitchFamily="34" charset="-128"/>
              </a:rPr>
              <a:t>+</a:t>
            </a:r>
            <a:r>
              <a:rPr lang="en-US" dirty="0">
                <a:cs typeface="MS PGothic" pitchFamily="34" charset="-128"/>
              </a:rPr>
              <a:t>			 </a:t>
            </a:r>
            <a:r>
              <a:rPr lang="en-US" sz="4400" dirty="0">
                <a:cs typeface="MS PGothic" pitchFamily="34" charset="-128"/>
              </a:rPr>
              <a:t>-</a:t>
            </a:r>
            <a:endParaRPr lang="en-US" dirty="0">
              <a:cs typeface="MS PGothic" pitchFamily="34" charset="-128"/>
            </a:endParaRPr>
          </a:p>
          <a:p>
            <a:pPr algn="l"/>
            <a:r>
              <a:rPr lang="en-US" dirty="0">
                <a:cs typeface="MS PGothic" pitchFamily="34" charset="-128"/>
              </a:rPr>
              <a:t>Tension	    </a:t>
            </a:r>
            <a:r>
              <a:rPr lang="en-US" dirty="0" smtClean="0">
                <a:cs typeface="MS PGothic" pitchFamily="34" charset="-128"/>
              </a:rPr>
              <a:t> </a:t>
            </a:r>
            <a:r>
              <a:rPr lang="en-US" sz="3600" dirty="0" smtClean="0">
                <a:cs typeface="MS PGothic" pitchFamily="34" charset="-128"/>
              </a:rPr>
              <a:t>+</a:t>
            </a:r>
            <a:r>
              <a:rPr lang="en-US" dirty="0" smtClean="0">
                <a:cs typeface="MS PGothic" pitchFamily="34" charset="-128"/>
              </a:rPr>
              <a:t>	 </a:t>
            </a:r>
            <a:r>
              <a:rPr lang="en-US" dirty="0">
                <a:cs typeface="MS PGothic" pitchFamily="34" charset="-128"/>
              </a:rPr>
              <a:t>	         - 			 +</a:t>
            </a:r>
          </a:p>
          <a:p>
            <a:pPr algn="l"/>
            <a:r>
              <a:rPr lang="en-US" dirty="0">
                <a:cs typeface="MS PGothic" pitchFamily="34" charset="-128"/>
              </a:rPr>
              <a:t>Vector	     </a:t>
            </a:r>
            <a:r>
              <a:rPr lang="en-US" sz="3600" dirty="0">
                <a:cs typeface="MS PGothic" pitchFamily="34" charset="-128"/>
              </a:rPr>
              <a:t>+</a:t>
            </a:r>
            <a:r>
              <a:rPr lang="en-US" dirty="0">
                <a:cs typeface="MS PGothic" pitchFamily="34" charset="-128"/>
              </a:rPr>
              <a:t>		         0			 0</a:t>
            </a:r>
          </a:p>
          <a:p>
            <a:pPr algn="l"/>
            <a:endParaRPr lang="en-US" dirty="0">
              <a:cs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  <a:ea typeface="ＭＳ Ｐゴシック" charset="0"/>
                <a:cs typeface="+mn-cs"/>
              </a:rPr>
              <a:t>India Feb. 2012</a:t>
            </a:r>
          </a:p>
        </p:txBody>
      </p:sp>
      <p:sp>
        <p:nvSpPr>
          <p:cNvPr id="20484" name="Oval 10"/>
          <p:cNvSpPr>
            <a:spLocks noChangeArrowheads="1"/>
          </p:cNvSpPr>
          <p:nvPr/>
        </p:nvSpPr>
        <p:spPr bwMode="auto">
          <a:xfrm>
            <a:off x="4329736" y="2514600"/>
            <a:ext cx="1143000" cy="17526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Oval 11"/>
          <p:cNvSpPr>
            <a:spLocks noChangeArrowheads="1"/>
          </p:cNvSpPr>
          <p:nvPr/>
        </p:nvSpPr>
        <p:spPr bwMode="auto">
          <a:xfrm>
            <a:off x="1437880" y="4495800"/>
            <a:ext cx="1143000" cy="16764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Oval 12"/>
          <p:cNvSpPr>
            <a:spLocks noChangeArrowheads="1"/>
          </p:cNvSpPr>
          <p:nvPr/>
        </p:nvSpPr>
        <p:spPr bwMode="auto">
          <a:xfrm>
            <a:off x="3273488" y="4343400"/>
            <a:ext cx="838200" cy="9906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OSENBLATT 92c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-76200" y="381000"/>
            <a:ext cx="8839200" cy="5334000"/>
          </a:xfrm>
          <a:solidFill>
            <a:srgbClr val="E0DCE3"/>
          </a:solidFill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/>
              <a:t>India Feb. 2012</a:t>
            </a:r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62200" y="6096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aseline="0"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baseline="0">
                <a:latin typeface="Times" charset="0"/>
                <a:ea typeface="ＭＳ Ｐゴシック" charset="0"/>
                <a:cs typeface="+mn-cs"/>
              </a:rPr>
              <a:t>		BP injection in animals: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52600" y="5791200"/>
            <a:ext cx="670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1" baseline="0">
                <a:latin typeface="Times" charset="0"/>
                <a:ea typeface="ＭＳ Ｐゴシック" charset="0"/>
                <a:cs typeface="+mn-cs"/>
              </a:rPr>
              <a:t>Rosenblatt &amp; Woods, 1992. </a:t>
            </a:r>
            <a:r>
              <a:rPr lang="en-US" baseline="0">
                <a:latin typeface="Times" charset="0"/>
                <a:ea typeface="ＭＳ Ｐゴシック" charset="0"/>
                <a:cs typeface="+mn-cs"/>
              </a:rPr>
              <a:t>Rat, ext. digit. long.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76400" y="4495800"/>
            <a:ext cx="4343400" cy="431800"/>
          </a:xfrm>
          <a:prstGeom prst="rect">
            <a:avLst/>
          </a:prstGeom>
          <a:solidFill>
            <a:srgbClr val="E0DC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baseline="0">
                <a:solidFill>
                  <a:srgbClr val="FF0000"/>
                </a:solidFill>
                <a:latin typeface="Times" charset="0"/>
                <a:ea typeface="ＭＳ Ｐゴシック" charset="-128"/>
                <a:cs typeface="ＭＳ Ｐゴシック" charset="-128"/>
              </a:rPr>
              <a:t>Damage</a:t>
            </a:r>
            <a:r>
              <a:rPr lang="en-US" sz="1600" baseline="0">
                <a:solidFill>
                  <a:srgbClr val="FF0000"/>
                </a:solidFill>
                <a:latin typeface="Times" charset="0"/>
                <a:ea typeface="ＭＳ Ｐゴシック" charset="-128"/>
                <a:cs typeface="ＭＳ Ｐゴシック" charset="-128"/>
                <a:sym typeface="Symbol" charset="2"/>
              </a:rPr>
              <a:t></a:t>
            </a:r>
            <a:r>
              <a:rPr lang="en-US" sz="1800" baseline="0">
                <a:solidFill>
                  <a:srgbClr val="0000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Regeneration</a:t>
            </a:r>
            <a:r>
              <a:rPr lang="en-US" sz="1800" baseline="0">
                <a:solidFill>
                  <a:srgbClr val="0000FF"/>
                </a:solidFill>
                <a:latin typeface="Times" charset="0"/>
                <a:ea typeface="ＭＳ Ｐゴシック" charset="-128"/>
                <a:cs typeface="ＭＳ Ｐゴシック" charset="-128"/>
                <a:sym typeface="Symbol" charset="2"/>
              </a:rPr>
              <a:t></a:t>
            </a:r>
            <a:r>
              <a:rPr lang="en-US" baseline="0">
                <a:solidFill>
                  <a:srgbClr val="008040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Hypertrophy</a:t>
            </a:r>
            <a:endParaRPr lang="en-US" baseline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0"/>
          <a:lstStyle/>
          <a:p>
            <a:pPr eaLnBrk="1" hangingPunct="1">
              <a:tabLst>
                <a:tab pos="1219200" algn="l"/>
                <a:tab pos="1828800" algn="l"/>
              </a:tabLst>
            </a:pPr>
            <a:r>
              <a:rPr lang="en-US" sz="3600">
                <a:latin typeface="Lucida Grande" charset="0"/>
                <a:cs typeface="MS PGothic" pitchFamily="34" charset="-128"/>
                <a:sym typeface="Lucida Grande" charset="0"/>
              </a:rPr>
              <a:t>Volumes</a:t>
            </a:r>
            <a:r>
              <a:rPr lang="en-US" sz="3600">
                <a:latin typeface="Al Bayan" charset="0"/>
                <a:cs typeface="MS PGothic" pitchFamily="34" charset="-128"/>
                <a:sym typeface="Al Bayan" charset="0"/>
              </a:rPr>
              <a:t> </a:t>
            </a:r>
            <a:r>
              <a:rPr lang="en-US" sz="4700">
                <a:latin typeface="Al Bayan" charset="0"/>
                <a:cs typeface="MS PGothic" pitchFamily="34" charset="-128"/>
                <a:sym typeface="Al Bayan" charset="0"/>
              </a:rPr>
              <a:t>&amp;</a:t>
            </a:r>
            <a:r>
              <a:rPr lang="en-US" sz="3600">
                <a:latin typeface="Al Bayan" charset="0"/>
                <a:cs typeface="MS PGothic" pitchFamily="34" charset="-128"/>
                <a:sym typeface="Al Bayan" charset="0"/>
              </a:rPr>
              <a:t> </a:t>
            </a:r>
            <a:r>
              <a:rPr lang="en-US" sz="3600">
                <a:latin typeface="Lucida Grande" charset="0"/>
                <a:cs typeface="MS PGothic" pitchFamily="34" charset="-128"/>
                <a:sym typeface="Lucida Grande" charset="0"/>
              </a:rPr>
              <a:t>Cross</a:t>
            </a:r>
            <a:r>
              <a:rPr lang="en-US" sz="3600">
                <a:latin typeface="Al Bayan" charset="0"/>
                <a:cs typeface="MS PGothic" pitchFamily="34" charset="-128"/>
                <a:sym typeface="Al Bayan" charset="0"/>
              </a:rPr>
              <a:t>-</a:t>
            </a:r>
            <a:r>
              <a:rPr lang="en-US" sz="3600">
                <a:latin typeface="Lucida Grande" charset="0"/>
                <a:cs typeface="MS PGothic" pitchFamily="34" charset="-128"/>
                <a:sym typeface="Lucida Grande" charset="0"/>
              </a:rPr>
              <a:t>sectional</a:t>
            </a:r>
            <a:r>
              <a:rPr lang="en-US" sz="3600">
                <a:latin typeface="Al Bayan" charset="0"/>
                <a:cs typeface="MS PGothic" pitchFamily="34" charset="-128"/>
                <a:sym typeface="Al Bayan" charset="0"/>
              </a:rPr>
              <a:t> </a:t>
            </a:r>
            <a:r>
              <a:rPr lang="en-US" sz="3600">
                <a:latin typeface="Lucida Grande" charset="0"/>
                <a:cs typeface="MS PGothic" pitchFamily="34" charset="-128"/>
                <a:sym typeface="Lucida Grande" charset="0"/>
              </a:rPr>
              <a:t>Areas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2476500"/>
            <a:ext cx="7358063" cy="3619500"/>
          </a:xfrm>
        </p:spPr>
        <p:txBody>
          <a:bodyPr rIns="35717"/>
          <a:lstStyle/>
          <a:p>
            <a:pPr marL="419100" indent="-406400" eaLnBrk="1" hangingPunct="1">
              <a:buClr>
                <a:srgbClr val="000000"/>
              </a:buClr>
              <a:buSzPct val="137000"/>
            </a:pPr>
            <a:r>
              <a:rPr lang="en-US" sz="2000" dirty="0">
                <a:cs typeface="MS PGothic" pitchFamily="34" charset="-128"/>
              </a:rPr>
              <a:t>Pre-Injection, post-Injection,</a:t>
            </a:r>
            <a:r>
              <a:rPr lang="en-US" sz="2000" dirty="0" smtClean="0">
                <a:cs typeface="MS PGothic" pitchFamily="34" charset="-128"/>
              </a:rPr>
              <a:t> 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  <a:buNone/>
            </a:pPr>
            <a:r>
              <a:rPr lang="en-US" sz="2000" dirty="0" smtClean="0">
                <a:cs typeface="MS PGothic" pitchFamily="34" charset="-128"/>
              </a:rPr>
              <a:t>and </a:t>
            </a:r>
            <a:r>
              <a:rPr lang="en-US" sz="2000" dirty="0">
                <a:cs typeface="MS PGothic" pitchFamily="34" charset="-128"/>
              </a:rPr>
              <a:t>follow-up scans track </a:t>
            </a:r>
            <a:r>
              <a:rPr lang="en-US" sz="2000" dirty="0" smtClean="0">
                <a:cs typeface="MS PGothic" pitchFamily="34" charset="-128"/>
              </a:rPr>
              <a:t>changes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  <a:buNone/>
            </a:pPr>
            <a:r>
              <a:rPr lang="en-US" sz="2000" dirty="0" smtClean="0">
                <a:cs typeface="MS PGothic" pitchFamily="34" charset="-128"/>
              </a:rPr>
              <a:t> </a:t>
            </a:r>
            <a:r>
              <a:rPr lang="en-US" sz="2000" dirty="0">
                <a:cs typeface="MS PGothic" pitchFamily="34" charset="-128"/>
              </a:rPr>
              <a:t>in muscle volume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</a:pPr>
            <a:endParaRPr lang="en-US" sz="2000" dirty="0">
              <a:cs typeface="MS PGothic" pitchFamily="34" charset="-128"/>
            </a:endParaRPr>
          </a:p>
          <a:p>
            <a:pPr marL="419100" indent="-406400" eaLnBrk="1" hangingPunct="1">
              <a:buClr>
                <a:srgbClr val="000000"/>
              </a:buClr>
              <a:buSzPct val="137000"/>
            </a:pPr>
            <a:endParaRPr lang="en-US" sz="2000" dirty="0">
              <a:cs typeface="MS PGothic" pitchFamily="34" charset="-128"/>
            </a:endParaRPr>
          </a:p>
          <a:p>
            <a:pPr marL="419100" indent="-406400" eaLnBrk="1" hangingPunct="1">
              <a:buClr>
                <a:srgbClr val="000000"/>
              </a:buClr>
              <a:buSzPct val="137000"/>
            </a:pPr>
            <a:r>
              <a:rPr lang="en-US" sz="2000" dirty="0" err="1">
                <a:cs typeface="MS PGothic" pitchFamily="34" charset="-128"/>
              </a:rPr>
              <a:t>Crossection</a:t>
            </a:r>
            <a:r>
              <a:rPr lang="en-US" sz="2000" dirty="0">
                <a:cs typeface="MS PGothic" pitchFamily="34" charset="-128"/>
              </a:rPr>
              <a:t> analysis </a:t>
            </a:r>
            <a:r>
              <a:rPr lang="en-US" sz="2000" dirty="0" smtClean="0">
                <a:cs typeface="MS PGothic" pitchFamily="34" charset="-128"/>
              </a:rPr>
              <a:t>shows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  <a:buNone/>
            </a:pPr>
            <a:r>
              <a:rPr lang="en-US" sz="2000" dirty="0" smtClean="0">
                <a:cs typeface="MS PGothic" pitchFamily="34" charset="-128"/>
              </a:rPr>
              <a:t> </a:t>
            </a:r>
            <a:r>
              <a:rPr lang="en-US" sz="2000" dirty="0">
                <a:cs typeface="MS PGothic" pitchFamily="34" charset="-128"/>
              </a:rPr>
              <a:t>location of injection bolus (</a:t>
            </a:r>
            <a:r>
              <a:rPr lang="en-US" sz="2000" dirty="0" err="1">
                <a:solidFill>
                  <a:srgbClr val="54964C"/>
                </a:solidFill>
                <a:latin typeface="Arial Unicode MS" charset="0"/>
                <a:ea typeface="儷黑 Pro" charset="-120"/>
                <a:cs typeface="儷黑 Pro" charset="-120"/>
                <a:sym typeface="Arial Unicode MS" charset="0"/>
              </a:rPr>
              <a:t>￭</a:t>
            </a:r>
            <a:r>
              <a:rPr lang="en-US" sz="2000" dirty="0">
                <a:cs typeface="MS PGothic" pitchFamily="34" charset="-128"/>
              </a:rPr>
              <a:t>),</a:t>
            </a:r>
            <a:r>
              <a:rPr lang="en-US" sz="2000" dirty="0" smtClean="0">
                <a:cs typeface="MS PGothic" pitchFamily="34" charset="-128"/>
              </a:rPr>
              <a:t> 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  <a:buNone/>
            </a:pPr>
            <a:r>
              <a:rPr lang="en-US" sz="2000" dirty="0" smtClean="0">
                <a:cs typeface="MS PGothic" pitchFamily="34" charset="-128"/>
              </a:rPr>
              <a:t>and </a:t>
            </a:r>
            <a:r>
              <a:rPr lang="en-US" sz="2000" dirty="0">
                <a:cs typeface="MS PGothic" pitchFamily="34" charset="-128"/>
              </a:rPr>
              <a:t>pattern of </a:t>
            </a:r>
            <a:r>
              <a:rPr lang="en-US" sz="2000" dirty="0" err="1">
                <a:cs typeface="MS PGothic" pitchFamily="34" charset="-128"/>
              </a:rPr>
              <a:t>regrowth</a:t>
            </a:r>
            <a:r>
              <a:rPr lang="en-US" sz="2000" dirty="0">
                <a:cs typeface="MS PGothic" pitchFamily="34" charset="-128"/>
              </a:rPr>
              <a:t> (</a:t>
            </a:r>
            <a:r>
              <a:rPr lang="en-US" sz="2000" dirty="0" err="1">
                <a:solidFill>
                  <a:srgbClr val="EDA142"/>
                </a:solidFill>
                <a:latin typeface="Arial Unicode MS" charset="0"/>
                <a:ea typeface="儷黑 Pro" charset="-120"/>
                <a:cs typeface="儷黑 Pro" charset="-120"/>
                <a:sym typeface="Arial Unicode MS" charset="0"/>
              </a:rPr>
              <a:t>￭</a:t>
            </a:r>
            <a:r>
              <a:rPr lang="en-US" sz="2000" dirty="0">
                <a:cs typeface="MS PGothic" pitchFamily="34" charset="-128"/>
              </a:rPr>
              <a:t>,</a:t>
            </a:r>
            <a:r>
              <a:rPr lang="en-US" sz="2000" dirty="0">
                <a:solidFill>
                  <a:srgbClr val="54964C"/>
                </a:solidFill>
                <a:cs typeface="MS PGothic" pitchFamily="34" charset="-128"/>
              </a:rPr>
              <a:t> </a:t>
            </a:r>
            <a:r>
              <a:rPr lang="en-US" sz="2000" dirty="0" err="1">
                <a:solidFill>
                  <a:srgbClr val="C7292F"/>
                </a:solidFill>
                <a:latin typeface="Arial Unicode MS" charset="0"/>
                <a:ea typeface="儷黑 Pro" charset="-120"/>
                <a:cs typeface="儷黑 Pro" charset="-120"/>
                <a:sym typeface="Arial Unicode MS" charset="0"/>
              </a:rPr>
              <a:t>￭</a:t>
            </a:r>
            <a:r>
              <a:rPr lang="en-US" sz="2000" dirty="0">
                <a:cs typeface="MS PGothic" pitchFamily="34" charset="-128"/>
              </a:rPr>
              <a:t>,</a:t>
            </a:r>
            <a:r>
              <a:rPr lang="en-US" sz="2000" dirty="0">
                <a:solidFill>
                  <a:srgbClr val="54964C"/>
                </a:solidFill>
                <a:cs typeface="MS PGothic" pitchFamily="34" charset="-128"/>
              </a:rPr>
              <a:t> </a:t>
            </a:r>
            <a:r>
              <a:rPr lang="en-US" sz="2000" dirty="0" err="1">
                <a:solidFill>
                  <a:srgbClr val="733B75"/>
                </a:solidFill>
                <a:latin typeface="Arial Unicode MS" charset="0"/>
                <a:ea typeface="儷黑 Pro" charset="-120"/>
                <a:cs typeface="儷黑 Pro" charset="-120"/>
                <a:sym typeface="Arial Unicode MS" charset="0"/>
              </a:rPr>
              <a:t>￭</a:t>
            </a:r>
            <a:r>
              <a:rPr lang="en-US" sz="2000" dirty="0">
                <a:cs typeface="MS PGothic" pitchFamily="34" charset="-128"/>
              </a:rPr>
              <a:t>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/>
              <a:t>India Feb. 2012</a:t>
            </a:r>
            <a:endParaRPr lang="en-US"/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6215063"/>
            <a:ext cx="8696325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325" y="911225"/>
            <a:ext cx="4287838" cy="5259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46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2222" b="1" dirty="0" smtClean="0">
                <a:solidFill>
                  <a:srgbClr val="FF0000"/>
                </a:solidFill>
              </a:rPr>
              <a:t>Seminal article</a:t>
            </a:r>
            <a:r>
              <a:rPr lang="en-US" sz="2222" dirty="0" smtClean="0"/>
              <a:t/>
            </a:r>
            <a:br>
              <a:rPr lang="en-US" sz="2222" dirty="0" smtClean="0"/>
            </a:br>
            <a:r>
              <a:rPr lang="en-US" sz="2222" b="1" dirty="0" smtClean="0"/>
              <a:t>Persistent Vertical Binocular Diplopia After Cataract Surgery    </a:t>
            </a:r>
            <a:r>
              <a:rPr lang="en-US" sz="1778" dirty="0" smtClean="0"/>
              <a:t>D. A. JOHNSON </a:t>
            </a:r>
            <a:r>
              <a:rPr lang="en-US" sz="1778" b="1" dirty="0" smtClean="0"/>
              <a:t>         </a:t>
            </a:r>
            <a:r>
              <a:rPr lang="en-US" sz="2222" b="1" dirty="0" smtClean="0"/>
              <a:t>   </a:t>
            </a:r>
            <a:r>
              <a:rPr lang="en-US" sz="1556" dirty="0" smtClean="0"/>
              <a:t>AM J OPHTHAL 12/2001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51038"/>
            <a:ext cx="25400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L  &gt;&gt; R eyes  </a:t>
            </a:r>
            <a:r>
              <a:rPr lang="en-US" sz="2000" dirty="0" smtClean="0"/>
              <a:t>X3 </a:t>
            </a:r>
            <a:r>
              <a:rPr lang="en-US" sz="20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p</a:t>
            </a:r>
            <a:r>
              <a:rPr lang="en-US" sz="1800" dirty="0" smtClean="0"/>
              <a:t> &lt; .005)</a:t>
            </a:r>
            <a:endParaRPr lang="en-US" sz="20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RE injection more ‘natural’ than LE for R-handed injector  – see article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Insigniﬁcant</a:t>
            </a:r>
            <a:r>
              <a:rPr lang="en-US" sz="18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</a:t>
            </a:r>
            <a:r>
              <a:rPr lang="en-US" sz="1600" dirty="0" smtClean="0"/>
              <a:t> &gt; 0.2) </a:t>
            </a:r>
            <a:r>
              <a:rPr lang="en-US" sz="1800" dirty="0" smtClean="0"/>
              <a:t>increase during </a:t>
            </a:r>
            <a:r>
              <a:rPr lang="en-US" sz="1800" dirty="0" err="1" smtClean="0"/>
              <a:t>Hyalase</a:t>
            </a:r>
            <a:r>
              <a:rPr lang="en-US" sz="1800" dirty="0" smtClean="0"/>
              <a:t> shortage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1/300 ≈ benchmark</a:t>
            </a:r>
          </a:p>
          <a:p>
            <a:endParaRPr lang="en-US" sz="1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33700" y="3149411"/>
          <a:ext cx="6096000" cy="3916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75097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Diplopia</a:t>
                      </a:r>
                    </a:p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Diplopia</a:t>
                      </a:r>
                    </a:p>
                    <a:p>
                      <a:r>
                        <a:rPr lang="en-US" dirty="0" smtClean="0"/>
                        <a:t>%, fraction</a:t>
                      </a:r>
                      <a:endParaRPr lang="en-US" dirty="0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dirty="0" smtClean="0"/>
                        <a:t>All eyes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17,531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0.18, 1/555</a:t>
                      </a:r>
                      <a:endParaRPr lang="en-US" dirty="0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dirty="0" smtClean="0"/>
                        <a:t>Topical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u="sng" dirty="0" err="1" smtClean="0"/>
                        <a:t>Retrobulbar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0.23%, 1/430</a:t>
                      </a:r>
                      <a:endParaRPr lang="en-US" dirty="0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dirty="0" smtClean="0"/>
                        <a:t>One surgeon</a:t>
                      </a:r>
                    </a:p>
                    <a:p>
                      <a:r>
                        <a:rPr lang="en-US" dirty="0" smtClean="0"/>
                        <a:t>own</a:t>
                      </a:r>
                      <a:r>
                        <a:rPr lang="en-US" baseline="0" dirty="0" smtClean="0"/>
                        <a:t> blocks</a:t>
                      </a:r>
                      <a:endParaRPr lang="en-US" dirty="0" smtClean="0"/>
                    </a:p>
                    <a:p>
                      <a:r>
                        <a:rPr lang="en-US" sz="1100" dirty="0" smtClean="0"/>
                        <a:t>No epinephrine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79247">
                <a:tc>
                  <a:txBody>
                    <a:bodyPr/>
                    <a:lstStyle/>
                    <a:p>
                      <a:r>
                        <a:rPr lang="en-US" dirty="0" smtClean="0"/>
                        <a:t>Other R/B </a:t>
                      </a:r>
                      <a:endParaRPr lang="en-US" sz="1100" dirty="0" smtClean="0"/>
                    </a:p>
                    <a:p>
                      <a:r>
                        <a:rPr lang="en-US" sz="1200" dirty="0" smtClean="0"/>
                        <a:t>nurse anesthetists </a:t>
                      </a:r>
                    </a:p>
                    <a:p>
                      <a:r>
                        <a:rPr lang="en-US" sz="1200" dirty="0" smtClean="0"/>
                        <a:t>MD anesthetists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6,304</a:t>
                      </a:r>
                    </a:p>
                    <a:p>
                      <a:r>
                        <a:rPr lang="en-US" sz="1400" dirty="0" smtClean="0"/>
                        <a:t>5989</a:t>
                      </a:r>
                    </a:p>
                    <a:p>
                      <a:r>
                        <a:rPr lang="en-US" sz="1400" dirty="0" smtClean="0"/>
                        <a:t>315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</a:p>
                    <a:p>
                      <a:r>
                        <a:rPr lang="en-US" sz="1400" dirty="0" smtClean="0"/>
                        <a:t>18</a:t>
                      </a:r>
                    </a:p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0.51%, </a:t>
                      </a:r>
                      <a:r>
                        <a:rPr lang="en-US" b="0" u="none" dirty="0" smtClean="0"/>
                        <a:t>1/196</a:t>
                      </a:r>
                    </a:p>
                    <a:p>
                      <a:r>
                        <a:rPr lang="en-US" sz="1400" dirty="0" smtClean="0"/>
                        <a:t>0.3%, </a:t>
                      </a:r>
                      <a:r>
                        <a:rPr lang="en-US" sz="1400" b="1" dirty="0" smtClean="0"/>
                        <a:t>1/330</a:t>
                      </a:r>
                    </a:p>
                    <a:p>
                      <a:r>
                        <a:rPr lang="en-US" sz="1400" dirty="0" smtClean="0"/>
                        <a:t>4.4%, 1/23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7200" y="1727200"/>
            <a:ext cx="427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5y5m, 7 cataract Drs, 1 strabismus Dr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36900" y="2489200"/>
            <a:ext cx="56006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Block:  2.2 ml  2% </a:t>
            </a:r>
            <a:r>
              <a:rPr lang="en-US" sz="1400" dirty="0" err="1" smtClean="0"/>
              <a:t>mepivicaine</a:t>
            </a:r>
            <a:r>
              <a:rPr lang="en-US" sz="1400" dirty="0" smtClean="0"/>
              <a:t>, 3.8 ml 0.75% </a:t>
            </a:r>
            <a:r>
              <a:rPr lang="en-US" sz="1400" dirty="0" err="1" smtClean="0"/>
              <a:t>bupivicaine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0.25 ml 1% epinephrine,  150 U </a:t>
            </a:r>
            <a:r>
              <a:rPr lang="en-US" sz="1400" dirty="0" err="1" smtClean="0"/>
              <a:t>hyaluronidase</a:t>
            </a:r>
            <a:r>
              <a:rPr lang="en-US" sz="1400" dirty="0" smtClean="0"/>
              <a:t> . </a:t>
            </a:r>
            <a:r>
              <a:rPr lang="en-US" sz="1400" dirty="0" err="1" smtClean="0"/>
              <a:t>Σ</a:t>
            </a:r>
            <a:r>
              <a:rPr lang="en-US" sz="1400" dirty="0" smtClean="0"/>
              <a:t> 6.25 ml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Treatment of strabismus: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Probably useful for 10-12Δ horizontal strabismus</a:t>
            </a:r>
          </a:p>
          <a:p>
            <a:r>
              <a:rPr lang="en-US" dirty="0" smtClean="0"/>
              <a:t>?place in ptosis 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Diplopia following "routine" cataract surgery</a:t>
            </a:r>
            <a:br>
              <a:rPr dirty="0" smtClean="0"/>
            </a:br>
            <a:r>
              <a:rPr dirty="0" smtClean="0"/>
              <a:t>  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70 yo F </a:t>
            </a:r>
          </a:p>
          <a:p>
            <a:r>
              <a:rPr lang="en-US" sz="4000" dirty="0" smtClean="0"/>
              <a:t>High myope</a:t>
            </a:r>
          </a:p>
          <a:p>
            <a:r>
              <a:rPr lang="en-US" sz="4000" dirty="0" smtClean="0"/>
              <a:t>H diplopia after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cataract surgery</a:t>
            </a:r>
          </a:p>
          <a:p>
            <a:r>
              <a:rPr lang="en-US" sz="4000" dirty="0" smtClean="0"/>
              <a:t>‘It’s because of the imbalance  - will be better after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eye is done’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eye cataract surgery 1w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73200"/>
            <a:ext cx="7467600" cy="4873752"/>
          </a:xfrm>
        </p:spPr>
        <p:txBody>
          <a:bodyPr>
            <a:normAutofit fontScale="85000" lnSpcReduction="20000"/>
          </a:bodyPr>
          <a:lstStyle/>
          <a:p>
            <a:r>
              <a:rPr lang="en-US" sz="4571" dirty="0" smtClean="0"/>
              <a:t>Diplopia same…2</a:t>
            </a:r>
            <a:r>
              <a:rPr lang="en-US" sz="4571" baseline="30000" dirty="0" smtClean="0"/>
              <a:t>nd</a:t>
            </a:r>
            <a:r>
              <a:rPr lang="en-US" sz="4571" dirty="0" smtClean="0"/>
              <a:t> image now clearer. </a:t>
            </a:r>
          </a:p>
          <a:p>
            <a:r>
              <a:rPr lang="en-US" sz="4571" dirty="0" smtClean="0"/>
              <a:t>Symptoms dismissed [again] – it’ll get better</a:t>
            </a:r>
          </a:p>
          <a:p>
            <a:r>
              <a:rPr lang="en-US" sz="4571" dirty="0" smtClean="0"/>
              <a:t>2</a:t>
            </a:r>
            <a:r>
              <a:rPr lang="en-US" sz="4571" baseline="30000" dirty="0" smtClean="0"/>
              <a:t>nd</a:t>
            </a:r>
            <a:r>
              <a:rPr lang="en-US" sz="4571" dirty="0" smtClean="0"/>
              <a:t> ophthalmologist: ..you’re 6/6 OU…looks great … I’m a cataract surgeon….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If you ignore a pt’s symptoms, they don’t go way.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dirty="0" smtClean="0"/>
              <a:t>Diplopia following "routine" cataract surgery</a:t>
            </a:r>
            <a:r>
              <a:rPr lang="en-AU" dirty="0" smtClean="0"/>
              <a:t> : </a:t>
            </a:r>
            <a:r>
              <a:rPr lang="en-US" dirty="0" smtClean="0"/>
              <a:t>Motor and sensory causes</a:t>
            </a:r>
            <a:r>
              <a:rPr dirty="0" smtClean="0"/>
              <a:t>  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cause – in days of blocks, were common in a strabismus practice; now very rare</a:t>
            </a:r>
          </a:p>
          <a:p>
            <a:r>
              <a:rPr lang="en-US" dirty="0" smtClean="0"/>
              <a:t>All types / variations of motor causes usually easily recognised EXCEPT torsional diplopia : you have to </a:t>
            </a:r>
            <a:r>
              <a:rPr lang="en-US" b="1" dirty="0" smtClean="0">
                <a:solidFill>
                  <a:srgbClr val="FF0000"/>
                </a:solidFill>
              </a:rPr>
              <a:t>ask the pt: is the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image tilted?</a:t>
            </a:r>
          </a:p>
          <a:p>
            <a:r>
              <a:rPr lang="en-US" dirty="0"/>
              <a:t>I</a:t>
            </a:r>
            <a:r>
              <a:rPr lang="en-US" dirty="0" smtClean="0"/>
              <a:t>f pt doesn’t behave like the typical IR palsy- then-  fibrosis  : Image</a:t>
            </a:r>
          </a:p>
          <a:p>
            <a:r>
              <a:rPr lang="en-US" dirty="0" smtClean="0"/>
              <a:t>Occult Graves’ an irregular surprise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radley eom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0"/>
            <a:ext cx="8077200" cy="60563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864" y="6356350"/>
            <a:ext cx="792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Damage starts &lt;2h                                  </a:t>
            </a:r>
            <a:r>
              <a:rPr lang="en-US" dirty="0" smtClean="0"/>
              <a:t>From Alan Scott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Rainin eom p BUP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04800"/>
            <a:ext cx="8534400" cy="5648325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171700" y="6007100"/>
            <a:ext cx="660156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5 </a:t>
            </a:r>
            <a:r>
              <a:rPr lang="en-US" sz="3600" dirty="0"/>
              <a:t>days after BP</a:t>
            </a:r>
            <a:r>
              <a:rPr lang="en-US" sz="3600" dirty="0" smtClean="0"/>
              <a:t> Human</a:t>
            </a:r>
            <a:r>
              <a:rPr lang="en-US" sz="1200" dirty="0" smtClean="0"/>
              <a:t>    </a:t>
            </a:r>
            <a:r>
              <a:rPr lang="en-US" sz="2400" dirty="0" smtClean="0"/>
              <a:t>[</a:t>
            </a:r>
            <a:r>
              <a:rPr lang="en-US" sz="2400" dirty="0" err="1"/>
              <a:t>Rainen</a:t>
            </a:r>
            <a:r>
              <a:rPr lang="en-US" sz="2400" dirty="0"/>
              <a:t>]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3304" y="6356350"/>
            <a:ext cx="166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Alan Scott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Marcaine</a:t>
            </a:r>
            <a:r>
              <a:rPr lang="en-US" sz="3200" dirty="0" smtClean="0"/>
              <a:t> toxicity      </a:t>
            </a:r>
            <a:br>
              <a:rPr lang="en-US" sz="3200" dirty="0" smtClean="0"/>
            </a:br>
            <a:r>
              <a:rPr lang="en-US" sz="3600" dirty="0" smtClean="0"/>
              <a:t>Treatment options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Prisms : </a:t>
            </a:r>
            <a:r>
              <a:rPr lang="en-US" dirty="0" err="1" smtClean="0"/>
              <a:t>Δs</a:t>
            </a:r>
            <a:r>
              <a:rPr lang="en-US" dirty="0" smtClean="0"/>
              <a:t> often effective  (often small angles)</a:t>
            </a:r>
          </a:p>
          <a:p>
            <a:r>
              <a:rPr lang="en-US" dirty="0" smtClean="0"/>
              <a:t>Botox: might work  but </a:t>
            </a:r>
            <a:r>
              <a:rPr lang="en-US" dirty="0" err="1" smtClean="0"/>
              <a:t>n</a:t>
            </a:r>
            <a:r>
              <a:rPr lang="en-US" dirty="0" smtClean="0"/>
              <a:t>=0  </a:t>
            </a:r>
          </a:p>
          <a:p>
            <a:r>
              <a:rPr lang="en-US" dirty="0" smtClean="0"/>
              <a:t>Surgery : </a:t>
            </a:r>
            <a:r>
              <a:rPr lang="en-US" dirty="0" err="1" smtClean="0"/>
              <a:t>esp</a:t>
            </a:r>
            <a:r>
              <a:rPr lang="en-US" dirty="0" smtClean="0"/>
              <a:t> if ≥10Δ</a:t>
            </a:r>
          </a:p>
          <a:p>
            <a:pPr>
              <a:buNone/>
            </a:pPr>
            <a:r>
              <a:rPr lang="en-US" dirty="0" smtClean="0"/>
              <a:t>LK: topical, adjust on-the-table, ceiling target for diplopia*, non-absorbable suture</a:t>
            </a:r>
          </a:p>
          <a:p>
            <a:r>
              <a:rPr lang="en-US" dirty="0" smtClean="0"/>
              <a:t>High success rate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* Theatre 2, DSF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Marcaine</a:t>
            </a:r>
            <a:r>
              <a:rPr lang="en-US" sz="3200" dirty="0" smtClean="0"/>
              <a:t> toxicity      </a:t>
            </a:r>
            <a:br>
              <a:rPr lang="en-US" sz="3200" dirty="0" smtClean="0"/>
            </a:br>
            <a:r>
              <a:rPr lang="en-US" sz="3600" dirty="0" smtClean="0"/>
              <a:t>Avoidance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 EMG monitor to your Retro-  or </a:t>
            </a:r>
            <a:r>
              <a:rPr lang="en-US" sz="3600" dirty="0" err="1" smtClean="0"/>
              <a:t>Peri</a:t>
            </a:r>
            <a:r>
              <a:rPr lang="en-US" sz="3600" dirty="0" smtClean="0"/>
              <a:t>- Bulbar injecting needle: you are often IN the </a:t>
            </a:r>
            <a:r>
              <a:rPr lang="en-US" sz="3600" dirty="0" err="1" smtClean="0"/>
              <a:t>inf</a:t>
            </a:r>
            <a:r>
              <a:rPr lang="en-US" sz="3600" dirty="0" smtClean="0"/>
              <a:t> rectus </a:t>
            </a:r>
          </a:p>
          <a:p>
            <a:pPr>
              <a:buNone/>
            </a:pPr>
            <a:r>
              <a:rPr lang="en-US" dirty="0" smtClean="0"/>
              <a:t>?1/2 the time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avoid R/B &amp; P/B blocks if your problem rate is &gt;1/300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3733</TotalTime>
  <Words>3235</Words>
  <Application>Microsoft Macintosh PowerPoint</Application>
  <PresentationFormat>On-screen Show (4:3)</PresentationFormat>
  <Paragraphs>417</Paragraphs>
  <Slides>53</Slides>
  <Notes>8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Oriel</vt:lpstr>
      <vt:lpstr>Cataract surgery and diplopia  Auckland 2012</vt:lpstr>
      <vt:lpstr>disclaimer</vt:lpstr>
      <vt:lpstr>Diplopia after cataract surgery</vt:lpstr>
      <vt:lpstr>‘Old’ reasons : Marcaine toxicity  Can be any muscle, usu IR, esp.  LIR</vt:lpstr>
      <vt:lpstr>Seminal article Persistent Vertical Binocular Diplopia After Cataract Surgery    D. A. JOHNSON             AM J OPHTHAL 12/2001</vt:lpstr>
      <vt:lpstr>Slide 6</vt:lpstr>
      <vt:lpstr>Slide 7</vt:lpstr>
      <vt:lpstr>Marcaine toxicity       Treatment options</vt:lpstr>
      <vt:lpstr>Marcaine toxicity       Avoidance</vt:lpstr>
      <vt:lpstr>EOM Marcaine toxicity: New Application: increase the strength of the underacting muscle in strabismus </vt:lpstr>
      <vt:lpstr>Diplopia after cataract surgery</vt:lpstr>
      <vt:lpstr>2 very important Qs</vt:lpstr>
      <vt:lpstr>Case 1: reducing aniseikona   - “sensible” cataract surgery</vt:lpstr>
      <vt:lpstr>Caught “Knapping”? * Axial anisometropia doesn’t usu cause  aniseikonia</vt:lpstr>
      <vt:lpstr>Slide 15</vt:lpstr>
      <vt:lpstr>MEASURING ANISEIKONIA 2: AWAYA’S NEW ANISEIKONIA TEST  (NAT)</vt:lpstr>
      <vt:lpstr>MEASURING ANISEIKONIA 3 most ‘real life’ way:    SIZE LENSES up to ±13%</vt:lpstr>
      <vt:lpstr>Slide 18</vt:lpstr>
      <vt:lpstr>Slide 19</vt:lpstr>
      <vt:lpstr>Surgical / permanent  MV  ≠ intermittent / temporary MV   1</vt:lpstr>
      <vt:lpstr>Surgical / permanent  MV  ≠ intermittent / temporary MV    2</vt:lpstr>
      <vt:lpstr>Surgical / permanent  MV  ≠ intermittent / temporary MV      2</vt:lpstr>
      <vt:lpstr>AAO Preferred Practice Pattern</vt:lpstr>
      <vt:lpstr>Slide 24</vt:lpstr>
      <vt:lpstr>how much anisometropia is it safe to:  1. reduce?                 2. introduce ?</vt:lpstr>
      <vt:lpstr>how much anisometropia is it safe to:  1. reduce?                      2. introduce ?</vt:lpstr>
      <vt:lpstr>Diplopia after cataract surgery</vt:lpstr>
      <vt:lpstr>Case 2: Small verticals: a newly recognised  mechanism for diplopia in the elderly: Saggy eye muscles</vt:lpstr>
      <vt:lpstr>Slide 29</vt:lpstr>
      <vt:lpstr>Slide 30</vt:lpstr>
      <vt:lpstr>LR-SR inter-muscular sling</vt:lpstr>
      <vt:lpstr>Diplopia after cataract surgery</vt:lpstr>
      <vt:lpstr>Case 3:  Diplopia following "routine" cataract surgery     </vt:lpstr>
      <vt:lpstr>2nd eye cataract surgery 1w later</vt:lpstr>
      <vt:lpstr>Case 3:  Hemianopia:</vt:lpstr>
      <vt:lpstr>Diplopia after cataract surgery</vt:lpstr>
      <vt:lpstr>Modern macular treatments preserve acuity but do not prevent metamorphopsia &amp; aniseikonia</vt:lpstr>
      <vt:lpstr>You don’t have to examine your pts in great detail: Sensory causes nearly ALL diagnosable on history</vt:lpstr>
      <vt:lpstr>Optical solutions to in- /de- crease image size &amp; resolve diplopia</vt:lpstr>
      <vt:lpstr>High risk #1: Beware correcting /  ‘improving’   anisometropia</vt:lpstr>
      <vt:lpstr>High risk #2: Beware of monovision</vt:lpstr>
      <vt:lpstr>High risk #3 : Beware macular membranes</vt:lpstr>
      <vt:lpstr>Thank you  &amp; good luck</vt:lpstr>
      <vt:lpstr>Slide 44</vt:lpstr>
      <vt:lpstr>Slide 45</vt:lpstr>
      <vt:lpstr>EOM Marcaine toxicity: New Application </vt:lpstr>
      <vt:lpstr>Changing Extraocular Muscle (EOM) Biomechanical Properties</vt:lpstr>
      <vt:lpstr>Slide 48</vt:lpstr>
      <vt:lpstr>Volumes &amp; Cross-sectional Areas</vt:lpstr>
      <vt:lpstr>BP Treatment of strabismus: </vt:lpstr>
      <vt:lpstr>Diplopia following "routine" cataract surgery     </vt:lpstr>
      <vt:lpstr>2nd eye cataract surgery 1w later</vt:lpstr>
      <vt:lpstr> Diplopia following "routine" cataract surgery : Motor and sensory causes   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Cataract surgery and diplopia</dc:title>
  <dc:creator>lionel kowal</dc:creator>
  <cp:lastModifiedBy>lionel kowal</cp:lastModifiedBy>
  <cp:revision>24</cp:revision>
  <dcterms:created xsi:type="dcterms:W3CDTF">2012-03-01T02:16:17Z</dcterms:created>
  <dcterms:modified xsi:type="dcterms:W3CDTF">2012-03-01T02:16:39Z</dcterms:modified>
</cp:coreProperties>
</file>